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25" r:id="rId3"/>
    <p:sldId id="320" r:id="rId4"/>
    <p:sldId id="259" r:id="rId5"/>
    <p:sldId id="260" r:id="rId6"/>
    <p:sldId id="262" r:id="rId7"/>
    <p:sldId id="263" r:id="rId8"/>
    <p:sldId id="323" r:id="rId9"/>
    <p:sldId id="264" r:id="rId10"/>
    <p:sldId id="268" r:id="rId11"/>
    <p:sldId id="265" r:id="rId12"/>
    <p:sldId id="270" r:id="rId13"/>
    <p:sldId id="271" r:id="rId14"/>
    <p:sldId id="273" r:id="rId15"/>
    <p:sldId id="274" r:id="rId16"/>
    <p:sldId id="275" r:id="rId17"/>
    <p:sldId id="321" r:id="rId18"/>
    <p:sldId id="322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4" r:id="rId33"/>
    <p:sldId id="316" r:id="rId34"/>
    <p:sldId id="318" r:id="rId35"/>
    <p:sldId id="327" r:id="rId3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 autoAdjust="0"/>
    <p:restoredTop sz="94340" autoAdjust="0"/>
  </p:normalViewPr>
  <p:slideViewPr>
    <p:cSldViewPr snapToGrid="0">
      <p:cViewPr varScale="1">
        <p:scale>
          <a:sx n="87" d="100"/>
          <a:sy n="87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9508E-AC26-412D-9824-B8F69CFA31DE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E2F9C-B69C-4455-A075-9FC6D63C71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200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El </a:t>
            </a:r>
            <a:r>
              <a:rPr lang="nb-NO" dirty="0" err="1" smtClean="0"/>
              <a:t>Crit</a:t>
            </a:r>
            <a:r>
              <a:rPr lang="nb-NO" baseline="0" dirty="0" smtClean="0"/>
              <a:t> del Palleter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3936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 smtClean="0"/>
              <a:t>Ritorno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dalla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pesca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trascinamento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della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barca</a:t>
            </a:r>
            <a:r>
              <a:rPr lang="nb-NO" baseline="0" dirty="0" smtClean="0"/>
              <a:t>, 1894. Litt upraktisk dimensjon, blir nok veldig smalt med den størrelsen av lerretet vi kan bruke.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0180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grupas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1230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Castilla, The </a:t>
            </a:r>
            <a:r>
              <a:rPr lang="nb-NO" dirty="0" err="1" smtClean="0"/>
              <a:t>visions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Spain, 1913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616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La </a:t>
            </a:r>
            <a:r>
              <a:rPr lang="nb-NO" dirty="0" err="1" smtClean="0"/>
              <a:t>última</a:t>
            </a:r>
            <a:r>
              <a:rPr lang="nb-NO" dirty="0" smtClean="0"/>
              <a:t> </a:t>
            </a:r>
            <a:r>
              <a:rPr lang="nb-NO" dirty="0" err="1" smtClean="0"/>
              <a:t>copla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7711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2747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1080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687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El </a:t>
            </a:r>
            <a:r>
              <a:rPr lang="nb-NO" dirty="0" err="1" smtClean="0"/>
              <a:t>Boceto</a:t>
            </a:r>
            <a:r>
              <a:rPr lang="nb-NO" baseline="0" dirty="0" smtClean="0"/>
              <a:t> del Palleter (</a:t>
            </a:r>
            <a:r>
              <a:rPr lang="nb-NO" baseline="0" dirty="0" err="1" smtClean="0"/>
              <a:t>Boceto</a:t>
            </a:r>
            <a:r>
              <a:rPr lang="nb-NO" baseline="0" dirty="0" smtClean="0"/>
              <a:t> oversettes med skisse, men kanskje kan det være hans «skisse» til hva de skulle gjøre det gjelder, altså en slags tale?)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002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Las </a:t>
            </a:r>
            <a:r>
              <a:rPr lang="nb-NO" dirty="0" err="1" smtClean="0"/>
              <a:t>Pescadoras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Valencianas</a:t>
            </a:r>
            <a:r>
              <a:rPr lang="nb-NO" baseline="0" dirty="0" smtClean="0"/>
              <a:t>, 1915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6914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Las </a:t>
            </a:r>
            <a:r>
              <a:rPr lang="nb-NO" dirty="0" err="1" smtClean="0"/>
              <a:t>Pescadoras</a:t>
            </a:r>
            <a:r>
              <a:rPr lang="nb-NO" dirty="0" smtClean="0"/>
              <a:t> </a:t>
            </a:r>
            <a:r>
              <a:rPr lang="nb-NO" dirty="0" err="1" smtClean="0"/>
              <a:t>Valencianas</a:t>
            </a:r>
            <a:r>
              <a:rPr lang="nb-NO" dirty="0" smtClean="0"/>
              <a:t>,</a:t>
            </a:r>
            <a:r>
              <a:rPr lang="nb-NO" baseline="0" dirty="0" smtClean="0"/>
              <a:t> 1915, </a:t>
            </a:r>
            <a:r>
              <a:rPr lang="nb-NO" baseline="0" dirty="0" err="1" smtClean="0"/>
              <a:t>croppet</a:t>
            </a:r>
            <a:r>
              <a:rPr lang="nb-NO" baseline="0" dirty="0" smtClean="0"/>
              <a:t> til en mer spiselig dimensjon (liggende)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9216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Las </a:t>
            </a:r>
            <a:r>
              <a:rPr lang="nb-NO" dirty="0" err="1" smtClean="0"/>
              <a:t>Pescadoras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Valencianas</a:t>
            </a:r>
            <a:r>
              <a:rPr lang="nb-NO" baseline="0" dirty="0" smtClean="0"/>
              <a:t>, 1915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3003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Fisher</a:t>
            </a:r>
            <a:r>
              <a:rPr lang="nb-NO" baseline="0" dirty="0" smtClean="0"/>
              <a:t>s’ </a:t>
            </a:r>
            <a:r>
              <a:rPr lang="nb-NO" baseline="0" dirty="0" err="1" smtClean="0"/>
              <a:t>wives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beach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4845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Sol de la </a:t>
            </a:r>
            <a:r>
              <a:rPr lang="nb-NO" dirty="0" err="1" smtClean="0"/>
              <a:t>tarde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378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La </a:t>
            </a:r>
            <a:r>
              <a:rPr lang="nb-NO" dirty="0" err="1" smtClean="0"/>
              <a:t>vuelta</a:t>
            </a:r>
            <a:r>
              <a:rPr lang="nb-NO" dirty="0" smtClean="0"/>
              <a:t> de la </a:t>
            </a:r>
            <a:r>
              <a:rPr lang="nb-NO" dirty="0" err="1" smtClean="0"/>
              <a:t>pesca</a:t>
            </a:r>
            <a:r>
              <a:rPr lang="nb-NO" dirty="0" smtClean="0"/>
              <a:t> (Kan også passe til Sats 3: Sol de la </a:t>
            </a:r>
            <a:r>
              <a:rPr lang="nb-NO" dirty="0" err="1" smtClean="0"/>
              <a:t>tarde</a:t>
            </a:r>
            <a:r>
              <a:rPr lang="nb-NO" dirty="0" smtClean="0"/>
              <a:t>)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8722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Ritorno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dalla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pesca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trascinamento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della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barca</a:t>
            </a:r>
            <a:r>
              <a:rPr lang="nb-NO" baseline="0" dirty="0" smtClean="0"/>
              <a:t>, 1894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E2F9C-B69C-4455-A075-9FC6D63C717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1621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7CB8-E108-420E-9DC6-697282B199D6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0B7-B8E2-4DCE-A697-71C62A93897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710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7CB8-E108-420E-9DC6-697282B199D6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0B7-B8E2-4DCE-A697-71C62A93897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018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7CB8-E108-420E-9DC6-697282B199D6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0B7-B8E2-4DCE-A697-71C62A93897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077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7CB8-E108-420E-9DC6-697282B199D6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0B7-B8E2-4DCE-A697-71C62A93897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441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7CB8-E108-420E-9DC6-697282B199D6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0B7-B8E2-4DCE-A697-71C62A93897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208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7CB8-E108-420E-9DC6-697282B199D6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0B7-B8E2-4DCE-A697-71C62A93897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389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7CB8-E108-420E-9DC6-697282B199D6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0B7-B8E2-4DCE-A697-71C62A93897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581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7CB8-E108-420E-9DC6-697282B199D6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0B7-B8E2-4DCE-A697-71C62A93897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309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7CB8-E108-420E-9DC6-697282B199D6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0B7-B8E2-4DCE-A697-71C62A93897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965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7CB8-E108-420E-9DC6-697282B199D6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0B7-B8E2-4DCE-A697-71C62A93897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9359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7CB8-E108-420E-9DC6-697282B199D6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0B7-B8E2-4DCE-A697-71C62A93897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370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F7CB8-E108-420E-9DC6-697282B199D6}" type="datetimeFigureOut">
              <a:rPr lang="nb-NO" smtClean="0"/>
              <a:t>06.11.2016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4F0B7-B8E2-4DCE-A697-71C62A93897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484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.png"/><Relationship Id="rId18" Type="http://schemas.openxmlformats.org/officeDocument/2006/relationships/image" Target="../media/image40.jpeg"/><Relationship Id="rId26" Type="http://schemas.openxmlformats.org/officeDocument/2006/relationships/image" Target="../media/image33.png"/><Relationship Id="rId3" Type="http://schemas.openxmlformats.org/officeDocument/2006/relationships/image" Target="../media/image16.png"/><Relationship Id="rId21" Type="http://schemas.openxmlformats.org/officeDocument/2006/relationships/image" Target="../media/image57.png"/><Relationship Id="rId7" Type="http://schemas.openxmlformats.org/officeDocument/2006/relationships/image" Target="../media/image11.jpg"/><Relationship Id="rId12" Type="http://schemas.openxmlformats.org/officeDocument/2006/relationships/image" Target="../media/image52.png"/><Relationship Id="rId17" Type="http://schemas.openxmlformats.org/officeDocument/2006/relationships/image" Target="../media/image54.jpeg"/><Relationship Id="rId25" Type="http://schemas.openxmlformats.org/officeDocument/2006/relationships/image" Target="../media/image60.jpeg"/><Relationship Id="rId2" Type="http://schemas.openxmlformats.org/officeDocument/2006/relationships/image" Target="../media/image15.jpeg"/><Relationship Id="rId16" Type="http://schemas.openxmlformats.org/officeDocument/2006/relationships/image" Target="../media/image53.pn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5" Type="http://schemas.openxmlformats.org/officeDocument/2006/relationships/image" Target="../media/image9.png"/><Relationship Id="rId15" Type="http://schemas.openxmlformats.org/officeDocument/2006/relationships/image" Target="../media/image12.jpg"/><Relationship Id="rId23" Type="http://schemas.openxmlformats.org/officeDocument/2006/relationships/image" Target="../media/image34.jpeg"/><Relationship Id="rId10" Type="http://schemas.openxmlformats.org/officeDocument/2006/relationships/image" Target="../media/image45.jpg"/><Relationship Id="rId19" Type="http://schemas.openxmlformats.org/officeDocument/2006/relationships/image" Target="../media/image55.png"/><Relationship Id="rId4" Type="http://schemas.openxmlformats.org/officeDocument/2006/relationships/image" Target="../media/image8.jpeg"/><Relationship Id="rId9" Type="http://schemas.openxmlformats.org/officeDocument/2006/relationships/image" Target="../media/image51.png"/><Relationship Id="rId14" Type="http://schemas.openxmlformats.org/officeDocument/2006/relationships/image" Target="../media/image4.jpg"/><Relationship Id="rId22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/>
          <p:cNvGrpSpPr/>
          <p:nvPr/>
        </p:nvGrpSpPr>
        <p:grpSpPr>
          <a:xfrm>
            <a:off x="-748690" y="-786370"/>
            <a:ext cx="13094284" cy="8092268"/>
            <a:chOff x="-748690" y="-786370"/>
            <a:chExt cx="13094284" cy="8092268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310" y="3309257"/>
              <a:ext cx="5563544" cy="3749857"/>
            </a:xfrm>
            <a:prstGeom prst="rect">
              <a:avLst/>
            </a:prstGeom>
          </p:spPr>
        </p:pic>
        <p:grpSp>
          <p:nvGrpSpPr>
            <p:cNvPr id="12" name="Gruppe 11"/>
            <p:cNvGrpSpPr>
              <a:grpSpLocks noChangeAspect="1"/>
            </p:cNvGrpSpPr>
            <p:nvPr/>
          </p:nvGrpSpPr>
          <p:grpSpPr>
            <a:xfrm flipH="1">
              <a:off x="6954348" y="-533618"/>
              <a:ext cx="2628986" cy="3135221"/>
              <a:chOff x="8861134" y="1208840"/>
              <a:chExt cx="4717908" cy="5626384"/>
            </a:xfrm>
          </p:grpSpPr>
          <p:pic>
            <p:nvPicPr>
              <p:cNvPr id="32" name="Picture 2" descr="Bilderesultat for sort bilderamm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8406896" y="1663078"/>
                <a:ext cx="5626384" cy="471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3129" y="1551007"/>
                <a:ext cx="3989463" cy="4916475"/>
              </a:xfrm>
              <a:prstGeom prst="rect">
                <a:avLst/>
              </a:prstGeom>
            </p:spPr>
          </p:pic>
        </p:grpSp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04890">
              <a:off x="-748690" y="43923"/>
              <a:ext cx="4196733" cy="3186077"/>
            </a:xfrm>
            <a:prstGeom prst="rect">
              <a:avLst/>
            </a:prstGeom>
          </p:spPr>
        </p:pic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5591" y="-328115"/>
              <a:ext cx="3554793" cy="5246914"/>
            </a:xfrm>
            <a:prstGeom prst="rect">
              <a:avLst/>
            </a:prstGeom>
          </p:spPr>
        </p:pic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4975">
              <a:off x="4989529" y="4185857"/>
              <a:ext cx="2684015" cy="3066415"/>
            </a:xfrm>
            <a:prstGeom prst="rect">
              <a:avLst/>
            </a:prstGeom>
          </p:spPr>
        </p:pic>
        <p:grpSp>
          <p:nvGrpSpPr>
            <p:cNvPr id="16" name="Gruppe 15"/>
            <p:cNvGrpSpPr>
              <a:grpSpLocks noChangeAspect="1"/>
            </p:cNvGrpSpPr>
            <p:nvPr/>
          </p:nvGrpSpPr>
          <p:grpSpPr>
            <a:xfrm>
              <a:off x="7055028" y="2373086"/>
              <a:ext cx="3488454" cy="4614489"/>
              <a:chOff x="2525486" y="-1"/>
              <a:chExt cx="6807200" cy="7605487"/>
            </a:xfrm>
          </p:grpSpPr>
          <p:pic>
            <p:nvPicPr>
              <p:cNvPr id="30" name="Picture 2" descr="Pictures at a gallery/schilderijententoonstelling Moessorski: 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5484" y="704703"/>
                <a:ext cx="4297589" cy="5882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Bilderesultat for frame transparent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5486" y="-1"/>
                <a:ext cx="6807200" cy="7605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uppe 16"/>
            <p:cNvGrpSpPr>
              <a:grpSpLocks noChangeAspect="1"/>
            </p:cNvGrpSpPr>
            <p:nvPr/>
          </p:nvGrpSpPr>
          <p:grpSpPr>
            <a:xfrm rot="1577910">
              <a:off x="1627594" y="-786370"/>
              <a:ext cx="5063363" cy="3930167"/>
              <a:chOff x="2481942" y="547306"/>
              <a:chExt cx="8871857" cy="6924514"/>
            </a:xfrm>
          </p:grpSpPr>
          <p:pic>
            <p:nvPicPr>
              <p:cNvPr id="27" name="Picture 2" descr="Bilderesultat for sort bilderamme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942" y="547306"/>
                <a:ext cx="8871857" cy="69245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ktangel 27"/>
              <p:cNvSpPr/>
              <p:nvPr/>
            </p:nvSpPr>
            <p:spPr>
              <a:xfrm>
                <a:off x="2728686" y="754743"/>
                <a:ext cx="8418285" cy="641531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pic>
            <p:nvPicPr>
              <p:cNvPr id="29" name="Picture 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971" y="1101437"/>
                <a:ext cx="7736115" cy="5792743"/>
              </a:xfrm>
              <a:prstGeom prst="rect">
                <a:avLst/>
              </a:prstGeom>
            </p:spPr>
          </p:pic>
        </p:grpSp>
        <p:grpSp>
          <p:nvGrpSpPr>
            <p:cNvPr id="18" name="Gruppe 17"/>
            <p:cNvGrpSpPr>
              <a:grpSpLocks noChangeAspect="1"/>
            </p:cNvGrpSpPr>
            <p:nvPr/>
          </p:nvGrpSpPr>
          <p:grpSpPr>
            <a:xfrm rot="640798" flipH="1">
              <a:off x="9449617" y="3852276"/>
              <a:ext cx="2895977" cy="3453622"/>
              <a:chOff x="3650591" y="1206915"/>
              <a:chExt cx="4717908" cy="5626384"/>
            </a:xfrm>
          </p:grpSpPr>
          <p:pic>
            <p:nvPicPr>
              <p:cNvPr id="25" name="Picture 2" descr="Bilderesultat for sort bilderamm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196353" y="1661153"/>
                <a:ext cx="5626384" cy="471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7988" y="1551007"/>
                <a:ext cx="3952781" cy="4916475"/>
              </a:xfrm>
              <a:prstGeom prst="rect">
                <a:avLst/>
              </a:prstGeom>
            </p:spPr>
          </p:pic>
        </p:grpSp>
        <p:grpSp>
          <p:nvGrpSpPr>
            <p:cNvPr id="19" name="Gruppe 18"/>
            <p:cNvGrpSpPr>
              <a:grpSpLocks noChangeAspect="1"/>
            </p:cNvGrpSpPr>
            <p:nvPr/>
          </p:nvGrpSpPr>
          <p:grpSpPr>
            <a:xfrm>
              <a:off x="1451308" y="1178713"/>
              <a:ext cx="2526174" cy="3037403"/>
              <a:chOff x="3713943" y="868101"/>
              <a:chExt cx="5244862" cy="6306281"/>
            </a:xfrm>
          </p:grpSpPr>
          <p:pic>
            <p:nvPicPr>
              <p:cNvPr id="23" name="Picture 2" descr="Bilderesultat for sort bilderamme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3943" y="868101"/>
                <a:ext cx="5244862" cy="6306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461" y="1307940"/>
                <a:ext cx="4278168" cy="5144946"/>
              </a:xfrm>
              <a:prstGeom prst="rect">
                <a:avLst/>
              </a:prstGeom>
            </p:spPr>
          </p:pic>
        </p:grpSp>
        <p:grpSp>
          <p:nvGrpSpPr>
            <p:cNvPr id="20" name="Gruppe 19"/>
            <p:cNvGrpSpPr>
              <a:grpSpLocks noChangeAspect="1"/>
            </p:cNvGrpSpPr>
            <p:nvPr/>
          </p:nvGrpSpPr>
          <p:grpSpPr>
            <a:xfrm>
              <a:off x="4162018" y="114817"/>
              <a:ext cx="3787935" cy="5010640"/>
              <a:chOff x="3422182" y="116113"/>
              <a:chExt cx="5025131" cy="6647188"/>
            </a:xfrm>
          </p:grpSpPr>
          <p:pic>
            <p:nvPicPr>
              <p:cNvPr id="21" name="Picture 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5938" y="381521"/>
                <a:ext cx="4546685" cy="6156822"/>
              </a:xfrm>
              <a:prstGeom prst="rect">
                <a:avLst/>
              </a:prstGeom>
            </p:spPr>
          </p:pic>
          <p:pic>
            <p:nvPicPr>
              <p:cNvPr id="22" name="Picture 2" descr="frame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611154" y="927141"/>
                <a:ext cx="6647188" cy="50251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FFFFFF">
              <a:alpha val="69804"/>
            </a:srgbClr>
          </a:solidFill>
        </p:spPr>
        <p:txBody>
          <a:bodyPr>
            <a:noAutofit/>
          </a:bodyPr>
          <a:lstStyle/>
          <a:p>
            <a:r>
              <a:rPr lang="nb-NO" sz="2800" b="1" i="1" dirty="0" smtClean="0"/>
              <a:t>Velkommen til konsert med</a:t>
            </a:r>
            <a:br>
              <a:rPr lang="nb-NO" sz="2800" b="1" i="1" dirty="0" smtClean="0"/>
            </a:br>
            <a:r>
              <a:rPr lang="nb-NO" sz="2800" b="1" i="1" dirty="0" smtClean="0"/>
              <a:t>Stabekk Janitsjarorkester</a:t>
            </a:r>
            <a:br>
              <a:rPr lang="nb-NO" sz="2800" b="1" i="1" dirty="0" smtClean="0"/>
            </a:br>
            <a:r>
              <a:rPr lang="nb-NO" sz="2800" b="1" i="1" dirty="0"/>
              <a:t/>
            </a:r>
            <a:br>
              <a:rPr lang="nb-NO" sz="2800" b="1" i="1" dirty="0"/>
            </a:br>
            <a:r>
              <a:rPr lang="nb-NO" sz="3600" b="1" i="1" dirty="0" smtClean="0"/>
              <a:t>Musikalske bilder</a:t>
            </a:r>
            <a:br>
              <a:rPr lang="nb-NO" sz="3600" b="1" i="1" dirty="0" smtClean="0"/>
            </a:br>
            <a:r>
              <a:rPr lang="nb-NO" sz="3600" b="1" i="1" dirty="0" smtClean="0"/>
              <a:t>iørefallende musikk inspirert av iøynefallende billedkunst</a:t>
            </a:r>
            <a:br>
              <a:rPr lang="nb-NO" sz="3600" b="1" i="1" dirty="0" smtClean="0"/>
            </a:br>
            <a:r>
              <a:rPr lang="nb-NO" sz="2800" b="1" i="1" dirty="0"/>
              <a:t/>
            </a:r>
            <a:br>
              <a:rPr lang="nb-NO" sz="2800" b="1" i="1" dirty="0"/>
            </a:br>
            <a:r>
              <a:rPr lang="nb-NO" sz="2800" b="1" i="1" dirty="0" smtClean="0"/>
              <a:t>Ferrero: </a:t>
            </a:r>
            <a:r>
              <a:rPr lang="nb-NO" sz="2800" b="1" i="1" dirty="0" err="1" smtClean="0"/>
              <a:t>Homenaje</a:t>
            </a:r>
            <a:r>
              <a:rPr lang="nb-NO" sz="2800" b="1" i="1" dirty="0" smtClean="0"/>
              <a:t> </a:t>
            </a:r>
            <a:r>
              <a:rPr lang="nb-NO" sz="2800" b="1" i="1" dirty="0"/>
              <a:t>a </a:t>
            </a:r>
            <a:r>
              <a:rPr lang="nb-NO" sz="2800" b="1" i="1" dirty="0" err="1" smtClean="0"/>
              <a:t>Joaquín</a:t>
            </a:r>
            <a:r>
              <a:rPr lang="nb-NO" sz="2800" b="1" i="1" dirty="0" smtClean="0"/>
              <a:t> </a:t>
            </a:r>
            <a:r>
              <a:rPr lang="nb-NO" sz="2800" b="1" i="1" dirty="0" err="1" smtClean="0"/>
              <a:t>Sorolla</a:t>
            </a:r>
            <a:r>
              <a:rPr lang="nb-NO" sz="2800" b="1" i="1" dirty="0" smtClean="0"/>
              <a:t/>
            </a:r>
            <a:br>
              <a:rPr lang="nb-NO" sz="2800" b="1" i="1" dirty="0" smtClean="0"/>
            </a:br>
            <a:r>
              <a:rPr lang="nb-NO" sz="2800" b="1" i="1" dirty="0" err="1" smtClean="0"/>
              <a:t>Musorgskij</a:t>
            </a:r>
            <a:r>
              <a:rPr lang="nb-NO" sz="2800" b="1" i="1" dirty="0" smtClean="0"/>
              <a:t>: Bilder </a:t>
            </a:r>
            <a:r>
              <a:rPr lang="nb-NO" sz="2800" b="1" i="1" dirty="0"/>
              <a:t>fra en </a:t>
            </a:r>
            <a:r>
              <a:rPr lang="nb-NO" sz="2800" b="1" i="1" dirty="0" smtClean="0"/>
              <a:t>Utstilling</a:t>
            </a:r>
            <a:br>
              <a:rPr lang="nb-NO" sz="2800" b="1" i="1" dirty="0" smtClean="0"/>
            </a:br>
            <a:r>
              <a:rPr lang="nb-NO" sz="2800" b="1" i="1" dirty="0"/>
              <a:t/>
            </a:r>
            <a:br>
              <a:rPr lang="nb-NO" sz="2800" b="1" i="1" dirty="0"/>
            </a:br>
            <a:r>
              <a:rPr lang="nb-NO" sz="2800" b="1" i="1" dirty="0" smtClean="0"/>
              <a:t>Kveldens dirigent:</a:t>
            </a:r>
            <a:br>
              <a:rPr lang="nb-NO" sz="2800" b="1" i="1" dirty="0" smtClean="0"/>
            </a:br>
            <a:r>
              <a:rPr lang="nb-NO" sz="2800" b="1" i="1" dirty="0" smtClean="0"/>
              <a:t>Jan-Erik Hybertsen</a:t>
            </a:r>
            <a:r>
              <a:rPr lang="nb-NO" sz="2400" b="1" i="1" dirty="0" smtClean="0"/>
              <a:t/>
            </a:r>
            <a:br>
              <a:rPr lang="nb-NO" sz="2400" b="1" i="1" dirty="0" smtClean="0"/>
            </a:br>
            <a:r>
              <a:rPr lang="nb-NO" sz="2400" b="1" i="1" dirty="0"/>
              <a:t/>
            </a:r>
            <a:br>
              <a:rPr lang="nb-NO" sz="2400" b="1" i="1" dirty="0"/>
            </a:br>
            <a:r>
              <a:rPr lang="nb-NO" sz="2800" b="1" i="1" dirty="0" smtClean="0"/>
              <a:t>Medvirkende:</a:t>
            </a:r>
            <a:r>
              <a:rPr lang="nb-NO" sz="2800" b="1" i="1" dirty="0" smtClean="0"/>
              <a:t/>
            </a:r>
            <a:br>
              <a:rPr lang="nb-NO" sz="2800" b="1" i="1" dirty="0" smtClean="0"/>
            </a:br>
            <a:r>
              <a:rPr lang="nb-NO" sz="2800" b="1" i="1" dirty="0" smtClean="0"/>
              <a:t>kunsthistoriker Bjarne Våga</a:t>
            </a:r>
            <a:br>
              <a:rPr lang="nb-NO" sz="2800" b="1" i="1" dirty="0" smtClean="0"/>
            </a:br>
            <a:r>
              <a:rPr lang="nb-NO" sz="2800" b="1" i="1" dirty="0"/>
              <a:t/>
            </a:r>
            <a:br>
              <a:rPr lang="nb-NO" sz="2800" b="1" i="1" dirty="0"/>
            </a:br>
            <a:r>
              <a:rPr lang="nb-NO" sz="2400" b="1" i="1" dirty="0" smtClean="0"/>
              <a:t>Konserten er støttet av Bærum Kommune</a:t>
            </a:r>
            <a:r>
              <a:rPr lang="nb-NO" sz="2800" b="1" i="1" dirty="0" smtClean="0"/>
              <a:t/>
            </a:r>
            <a:br>
              <a:rPr lang="nb-NO" sz="2800" b="1" i="1" dirty="0" smtClean="0"/>
            </a:br>
            <a:endParaRPr lang="nb-NO" sz="2800" b="1" i="1" dirty="0"/>
          </a:p>
        </p:txBody>
      </p:sp>
      <p:grpSp>
        <p:nvGrpSpPr>
          <p:cNvPr id="6" name="Gruppe 5"/>
          <p:cNvGrpSpPr/>
          <p:nvPr/>
        </p:nvGrpSpPr>
        <p:grpSpPr>
          <a:xfrm>
            <a:off x="10940142" y="152399"/>
            <a:ext cx="1072242" cy="990601"/>
            <a:chOff x="4931228" y="1295400"/>
            <a:chExt cx="1872343" cy="1915886"/>
          </a:xfrm>
        </p:grpSpPr>
        <p:sp>
          <p:nvSpPr>
            <p:cNvPr id="5" name="Avrundet rektangel 4"/>
            <p:cNvSpPr/>
            <p:nvPr/>
          </p:nvSpPr>
          <p:spPr>
            <a:xfrm>
              <a:off x="4931228" y="1295400"/>
              <a:ext cx="1872343" cy="1915886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3" name="Bilde 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04151" y="1511866"/>
              <a:ext cx="1526495" cy="152649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</p:pic>
      </p:grpSp>
      <p:grpSp>
        <p:nvGrpSpPr>
          <p:cNvPr id="7" name="Gruppe 6"/>
          <p:cNvGrpSpPr/>
          <p:nvPr/>
        </p:nvGrpSpPr>
        <p:grpSpPr>
          <a:xfrm>
            <a:off x="179616" y="163655"/>
            <a:ext cx="1072242" cy="990601"/>
            <a:chOff x="4931228" y="1295400"/>
            <a:chExt cx="1872343" cy="1915886"/>
          </a:xfrm>
        </p:grpSpPr>
        <p:sp>
          <p:nvSpPr>
            <p:cNvPr id="8" name="Avrundet rektangel 7"/>
            <p:cNvSpPr/>
            <p:nvPr/>
          </p:nvSpPr>
          <p:spPr>
            <a:xfrm>
              <a:off x="4931228" y="1295400"/>
              <a:ext cx="1872343" cy="1915886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04151" y="1511866"/>
              <a:ext cx="1526495" cy="152649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9811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6" y="93208"/>
            <a:ext cx="9303375" cy="627052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588843" y="276645"/>
            <a:ext cx="2372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3</a:t>
            </a:r>
            <a:r>
              <a:rPr lang="es-ES" sz="2400" dirty="0" smtClean="0"/>
              <a:t>. sats</a:t>
            </a:r>
          </a:p>
          <a:p>
            <a:r>
              <a:rPr lang="nb-NO" sz="2400" b="1" dirty="0" smtClean="0"/>
              <a:t>Sol de la </a:t>
            </a:r>
            <a:r>
              <a:rPr lang="nb-NO" sz="2400" b="1" dirty="0" err="1" smtClean="0"/>
              <a:t>Tarde</a:t>
            </a:r>
            <a:r>
              <a:rPr lang="es-ES" dirty="0"/>
              <a:t/>
            </a:r>
            <a:br>
              <a:rPr lang="es-ES" dirty="0"/>
            </a:br>
            <a:r>
              <a:rPr lang="es-ES" i="1" dirty="0" smtClean="0"/>
              <a:t>Kveldssol, </a:t>
            </a:r>
          </a:p>
          <a:p>
            <a:r>
              <a:rPr lang="nb-NO" i="1" dirty="0" smtClean="0"/>
              <a:t>hvor oksene drar de ankommende fiskebåtene på land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8570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20000">
        <p:push dir="u"/>
      </p:transition>
    </mc:Choice>
    <mc:Fallback xmlns="">
      <p:transition spd="slow" advClick="0" advTm="12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65"/>
            <a:ext cx="12200212" cy="599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:push dir="r"/>
      </p:transition>
    </mc:Choice>
    <mc:Fallback xmlns="">
      <p:transition spd="slow" advClick="0" advTm="60000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9" y="0"/>
            <a:ext cx="10460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8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0000">
        <p:push dir="r"/>
      </p:transition>
    </mc:Choice>
    <mc:Fallback xmlns="">
      <p:transition spd="slow" advClick="0" advTm="30000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16" y="0"/>
            <a:ext cx="6002767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230497" y="276645"/>
            <a:ext cx="27308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4. sats</a:t>
            </a:r>
          </a:p>
          <a:p>
            <a:r>
              <a:rPr lang="nb-NO" sz="2400" b="1" dirty="0" smtClean="0"/>
              <a:t>Las </a:t>
            </a:r>
            <a:r>
              <a:rPr lang="nb-NO" sz="2400" b="1" dirty="0" err="1" smtClean="0"/>
              <a:t>Grupas</a:t>
            </a:r>
            <a:r>
              <a:rPr lang="es-ES" dirty="0"/>
              <a:t/>
            </a:r>
            <a:br>
              <a:rPr lang="es-ES" dirty="0"/>
            </a:br>
            <a:r>
              <a:rPr lang="es-ES" i="1" dirty="0" smtClean="0"/>
              <a:t>Rumpene/bakdelene, </a:t>
            </a:r>
          </a:p>
          <a:p>
            <a:r>
              <a:rPr lang="nb-NO" i="1" dirty="0" smtClean="0"/>
              <a:t>Festpyntede folk og hester på vei til Valencia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2907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20000">
        <p:push dir="u"/>
      </p:transition>
    </mc:Choice>
    <mc:Fallback xmlns="">
      <p:transition spd="slow" advClick="0" advTm="12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89264" y="-1"/>
            <a:ext cx="24269806" cy="547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7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:push dir="r"/>
      </p:transition>
    </mc:Choice>
    <mc:Fallback xmlns="">
      <p:transition spd="slow" advClick="0" advTm="6000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8.33333E-7 -4.07407E-6 L 0.98802 0.01019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0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3" y="0"/>
            <a:ext cx="1086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5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0000">
        <p:push dir="r"/>
      </p:transition>
    </mc:Choice>
    <mc:Fallback xmlns="">
      <p:transition spd="slow" advClick="0" advTm="30000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0" y="412839"/>
            <a:ext cx="3914128" cy="2971528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60" y="369841"/>
            <a:ext cx="2692093" cy="397355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7" y="3672012"/>
            <a:ext cx="4122773" cy="277877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68" y="3384367"/>
            <a:ext cx="2684015" cy="306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36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12971" cy="157253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i="1" dirty="0"/>
              <a:t>Картинки с выставки – Воспоминание о Викторе </a:t>
            </a:r>
            <a:r>
              <a:rPr lang="ru-RU" sz="2800" b="1" i="1" dirty="0" smtClean="0"/>
              <a:t>Гартмане</a:t>
            </a:r>
            <a:r>
              <a:rPr lang="nb-NO" sz="2800" b="1" i="1" dirty="0" smtClean="0"/>
              <a:t/>
            </a:r>
            <a:br>
              <a:rPr lang="nb-NO" sz="2800" b="1" i="1" dirty="0" smtClean="0"/>
            </a:br>
            <a:r>
              <a:rPr lang="nb-NO" sz="2800" b="1" i="1" dirty="0" smtClean="0"/>
              <a:t/>
            </a:r>
            <a:br>
              <a:rPr lang="nb-NO" sz="2800" b="1" i="1" dirty="0" smtClean="0"/>
            </a:br>
            <a:r>
              <a:rPr lang="nb-NO" sz="2800" b="1" i="1" dirty="0" smtClean="0"/>
              <a:t>Bilder </a:t>
            </a:r>
            <a:r>
              <a:rPr lang="nb-NO" sz="2800" b="1" i="1" dirty="0"/>
              <a:t>fra en </a:t>
            </a:r>
            <a:r>
              <a:rPr lang="nb-NO" sz="2800" b="1" i="1" dirty="0" smtClean="0"/>
              <a:t>utstilling –</a:t>
            </a:r>
            <a:br>
              <a:rPr lang="nb-NO" sz="2800" b="1" i="1" dirty="0" smtClean="0"/>
            </a:br>
            <a:r>
              <a:rPr lang="nb-NO" sz="2800" b="1" i="1" dirty="0" smtClean="0"/>
              <a:t>En erindring om Viktor Hartmann</a:t>
            </a:r>
            <a:endParaRPr lang="nb-NO" sz="2800" b="1" i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460171"/>
            <a:ext cx="10515600" cy="40208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000" dirty="0" smtClean="0"/>
              <a:t>Komposisjon for piano, 1874</a:t>
            </a:r>
          </a:p>
          <a:p>
            <a:pPr marL="0" indent="0">
              <a:buNone/>
            </a:pPr>
            <a:r>
              <a:rPr lang="nb-NO" sz="2000" dirty="0" smtClean="0"/>
              <a:t>Komponist: </a:t>
            </a:r>
          </a:p>
          <a:p>
            <a:pPr marL="0" indent="0">
              <a:buNone/>
            </a:pPr>
            <a:r>
              <a:rPr lang="nb-NO" sz="2000" dirty="0"/>
              <a:t>	</a:t>
            </a:r>
            <a:r>
              <a:rPr lang="nb-NO" sz="2000" dirty="0" smtClean="0"/>
              <a:t>Modest </a:t>
            </a:r>
            <a:r>
              <a:rPr lang="nb-NO" sz="2000" dirty="0" err="1" smtClean="0"/>
              <a:t>Musorgskij</a:t>
            </a:r>
            <a:r>
              <a:rPr lang="nb-NO" sz="2000" dirty="0" smtClean="0"/>
              <a:t> (1839-1881)</a:t>
            </a:r>
          </a:p>
          <a:p>
            <a:pPr marL="0" indent="0">
              <a:buNone/>
            </a:pPr>
            <a:endParaRPr lang="nb-NO" sz="2000" dirty="0" smtClean="0"/>
          </a:p>
          <a:p>
            <a:pPr marL="0" indent="0">
              <a:buNone/>
            </a:pPr>
            <a:r>
              <a:rPr lang="nb-NO" sz="2000" dirty="0" smtClean="0"/>
              <a:t>Orkesterinstrumentasjon, 1922: </a:t>
            </a:r>
          </a:p>
          <a:p>
            <a:pPr marL="0" indent="0">
              <a:buNone/>
            </a:pPr>
            <a:r>
              <a:rPr lang="nb-NO" sz="2000" dirty="0"/>
              <a:t>	</a:t>
            </a:r>
            <a:r>
              <a:rPr lang="nb-NO" sz="2000" dirty="0" smtClean="0"/>
              <a:t>Maurice Ravel (1875-1937)</a:t>
            </a:r>
          </a:p>
          <a:p>
            <a:pPr marL="0" indent="0">
              <a:buNone/>
            </a:pPr>
            <a:endParaRPr lang="nb-NO" sz="2000" dirty="0" smtClean="0"/>
          </a:p>
          <a:p>
            <a:pPr marL="0" indent="0">
              <a:buNone/>
            </a:pPr>
            <a:r>
              <a:rPr lang="nb-NO" sz="2000" dirty="0" smtClean="0"/>
              <a:t>Arrangement for korps: </a:t>
            </a:r>
          </a:p>
          <a:p>
            <a:pPr marL="0" indent="0">
              <a:buNone/>
            </a:pPr>
            <a:r>
              <a:rPr lang="nb-NO" sz="2000" dirty="0"/>
              <a:t>	</a:t>
            </a:r>
            <a:r>
              <a:rPr lang="nb-NO" sz="2000" dirty="0" smtClean="0"/>
              <a:t>Mark </a:t>
            </a:r>
            <a:r>
              <a:rPr lang="nb-NO" sz="2000" dirty="0" err="1" smtClean="0"/>
              <a:t>Hindsley</a:t>
            </a:r>
            <a:endParaRPr lang="nb-NO" sz="2000" dirty="0"/>
          </a:p>
          <a:p>
            <a:pPr marL="0" indent="0">
              <a:buNone/>
            </a:pPr>
            <a:endParaRPr lang="nb-NO" sz="2000" dirty="0" smtClean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32" y="365124"/>
            <a:ext cx="4292368" cy="61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e 26"/>
          <p:cNvGrpSpPr/>
          <p:nvPr/>
        </p:nvGrpSpPr>
        <p:grpSpPr>
          <a:xfrm>
            <a:off x="-748690" y="-786370"/>
            <a:ext cx="13094284" cy="8092268"/>
            <a:chOff x="-748690" y="-786370"/>
            <a:chExt cx="13094284" cy="8092268"/>
          </a:xfrm>
        </p:grpSpPr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310" y="3309257"/>
              <a:ext cx="5563544" cy="3749857"/>
            </a:xfrm>
            <a:prstGeom prst="rect">
              <a:avLst/>
            </a:prstGeom>
          </p:spPr>
        </p:pic>
        <p:grpSp>
          <p:nvGrpSpPr>
            <p:cNvPr id="18" name="Gruppe 17"/>
            <p:cNvGrpSpPr>
              <a:grpSpLocks noChangeAspect="1"/>
            </p:cNvGrpSpPr>
            <p:nvPr/>
          </p:nvGrpSpPr>
          <p:grpSpPr>
            <a:xfrm flipH="1">
              <a:off x="6954348" y="-533618"/>
              <a:ext cx="2628986" cy="3135221"/>
              <a:chOff x="8861134" y="1208840"/>
              <a:chExt cx="4717908" cy="5626384"/>
            </a:xfrm>
          </p:grpSpPr>
          <p:pic>
            <p:nvPicPr>
              <p:cNvPr id="19" name="Picture 2" descr="Bilderesultat for sort bilderamm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8406896" y="1663078"/>
                <a:ext cx="5626384" cy="471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3129" y="1551007"/>
                <a:ext cx="3989463" cy="4916475"/>
              </a:xfrm>
              <a:prstGeom prst="rect">
                <a:avLst/>
              </a:prstGeom>
            </p:spPr>
          </p:pic>
        </p:grpSp>
        <p:pic>
          <p:nvPicPr>
            <p:cNvPr id="4" name="Content Placeholder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04890">
              <a:off x="-748690" y="43923"/>
              <a:ext cx="4196733" cy="3186077"/>
            </a:xfrm>
            <a:prstGeom prst="rect">
              <a:avLst/>
            </a:prstGeom>
          </p:spPr>
        </p:pic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5591" y="-328115"/>
              <a:ext cx="3554793" cy="5246914"/>
            </a:xfrm>
            <a:prstGeom prst="rect">
              <a:avLst/>
            </a:prstGeom>
          </p:spPr>
        </p:pic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4975">
              <a:off x="4989529" y="4185857"/>
              <a:ext cx="2684015" cy="3066415"/>
            </a:xfrm>
            <a:prstGeom prst="rect">
              <a:avLst/>
            </a:prstGeom>
          </p:spPr>
        </p:pic>
        <p:grpSp>
          <p:nvGrpSpPr>
            <p:cNvPr id="11" name="Gruppe 10"/>
            <p:cNvGrpSpPr>
              <a:grpSpLocks noChangeAspect="1"/>
            </p:cNvGrpSpPr>
            <p:nvPr/>
          </p:nvGrpSpPr>
          <p:grpSpPr>
            <a:xfrm>
              <a:off x="7055028" y="2373086"/>
              <a:ext cx="3488454" cy="4614489"/>
              <a:chOff x="2525486" y="-1"/>
              <a:chExt cx="6807200" cy="7605487"/>
            </a:xfrm>
          </p:grpSpPr>
          <p:pic>
            <p:nvPicPr>
              <p:cNvPr id="12" name="Picture 2" descr="Pictures at a gallery/schilderijententoonstelling Moessorski: 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5484" y="704703"/>
                <a:ext cx="4297589" cy="5882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Bilderesultat for frame transparent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5486" y="-1"/>
                <a:ext cx="6807200" cy="7605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uppe 13"/>
            <p:cNvGrpSpPr>
              <a:grpSpLocks noChangeAspect="1"/>
            </p:cNvGrpSpPr>
            <p:nvPr/>
          </p:nvGrpSpPr>
          <p:grpSpPr>
            <a:xfrm rot="1577910">
              <a:off x="1627594" y="-786370"/>
              <a:ext cx="5063363" cy="3930167"/>
              <a:chOff x="2481942" y="547306"/>
              <a:chExt cx="8871857" cy="6924514"/>
            </a:xfrm>
          </p:grpSpPr>
          <p:pic>
            <p:nvPicPr>
              <p:cNvPr id="15" name="Picture 2" descr="Bilderesultat for sort bilderamme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942" y="547306"/>
                <a:ext cx="8871857" cy="69245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ktangel 15"/>
              <p:cNvSpPr/>
              <p:nvPr/>
            </p:nvSpPr>
            <p:spPr>
              <a:xfrm>
                <a:off x="2728686" y="754743"/>
                <a:ext cx="8418285" cy="641531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pic>
            <p:nvPicPr>
              <p:cNvPr id="17" name="Picture 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971" y="1101437"/>
                <a:ext cx="7736115" cy="5792743"/>
              </a:xfrm>
              <a:prstGeom prst="rect">
                <a:avLst/>
              </a:prstGeom>
            </p:spPr>
          </p:pic>
        </p:grpSp>
        <p:grpSp>
          <p:nvGrpSpPr>
            <p:cNvPr id="21" name="Gruppe 20"/>
            <p:cNvGrpSpPr>
              <a:grpSpLocks noChangeAspect="1"/>
            </p:cNvGrpSpPr>
            <p:nvPr/>
          </p:nvGrpSpPr>
          <p:grpSpPr>
            <a:xfrm rot="640798" flipH="1">
              <a:off x="9449617" y="3852276"/>
              <a:ext cx="2895977" cy="3453622"/>
              <a:chOff x="3650591" y="1206915"/>
              <a:chExt cx="4717908" cy="5626384"/>
            </a:xfrm>
          </p:grpSpPr>
          <p:pic>
            <p:nvPicPr>
              <p:cNvPr id="22" name="Picture 2" descr="Bilderesultat for sort bilderamm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196353" y="1661153"/>
                <a:ext cx="5626384" cy="471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7988" y="1551007"/>
                <a:ext cx="3952781" cy="4916475"/>
              </a:xfrm>
              <a:prstGeom prst="rect">
                <a:avLst/>
              </a:prstGeom>
            </p:spPr>
          </p:pic>
        </p:grpSp>
        <p:grpSp>
          <p:nvGrpSpPr>
            <p:cNvPr id="24" name="Gruppe 23"/>
            <p:cNvGrpSpPr>
              <a:grpSpLocks noChangeAspect="1"/>
            </p:cNvGrpSpPr>
            <p:nvPr/>
          </p:nvGrpSpPr>
          <p:grpSpPr>
            <a:xfrm>
              <a:off x="1451308" y="1178713"/>
              <a:ext cx="2526174" cy="3037403"/>
              <a:chOff x="3713943" y="868101"/>
              <a:chExt cx="5244862" cy="6306281"/>
            </a:xfrm>
          </p:grpSpPr>
          <p:pic>
            <p:nvPicPr>
              <p:cNvPr id="25" name="Picture 2" descr="Bilderesultat for sort bilderamme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3943" y="868101"/>
                <a:ext cx="5244862" cy="6306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461" y="1307940"/>
                <a:ext cx="4278168" cy="5144946"/>
              </a:xfrm>
              <a:prstGeom prst="rect">
                <a:avLst/>
              </a:prstGeom>
            </p:spPr>
          </p:pic>
        </p:grpSp>
        <p:grpSp>
          <p:nvGrpSpPr>
            <p:cNvPr id="8" name="Gruppe 7"/>
            <p:cNvGrpSpPr>
              <a:grpSpLocks noChangeAspect="1"/>
            </p:cNvGrpSpPr>
            <p:nvPr/>
          </p:nvGrpSpPr>
          <p:grpSpPr>
            <a:xfrm>
              <a:off x="4162018" y="114817"/>
              <a:ext cx="3787935" cy="5010640"/>
              <a:chOff x="3422182" y="116113"/>
              <a:chExt cx="5025131" cy="6647188"/>
            </a:xfrm>
          </p:grpSpPr>
          <p:pic>
            <p:nvPicPr>
              <p:cNvPr id="9" name="Picture 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5938" y="381521"/>
                <a:ext cx="4546685" cy="6156822"/>
              </a:xfrm>
              <a:prstGeom prst="rect">
                <a:avLst/>
              </a:prstGeom>
            </p:spPr>
          </p:pic>
          <p:pic>
            <p:nvPicPr>
              <p:cNvPr id="10" name="Picture 2" descr="frame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611154" y="927141"/>
                <a:ext cx="6647188" cy="50251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277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533394" y="838200"/>
            <a:ext cx="5148943" cy="533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Viktor </a:t>
            </a:r>
            <a:r>
              <a:rPr lang="nb-NO" dirty="0" err="1"/>
              <a:t>Alexandrovich</a:t>
            </a:r>
            <a:r>
              <a:rPr lang="nb-NO" dirty="0"/>
              <a:t> </a:t>
            </a:r>
            <a:r>
              <a:rPr lang="nb-NO" dirty="0" smtClean="0"/>
              <a:t>Hartmann (1834-1873)</a:t>
            </a:r>
            <a:endParaRPr lang="nb-NO" dirty="0"/>
          </a:p>
          <a:p>
            <a:pPr marL="457200" lvl="1" indent="0">
              <a:buNone/>
            </a:pPr>
            <a:r>
              <a:rPr lang="nb-NO" dirty="0" smtClean="0"/>
              <a:t>Russisk arkitekt og maler</a:t>
            </a:r>
          </a:p>
          <a:p>
            <a:pPr marL="457200" lvl="1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Minneutstilling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Kunstmuséet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St </a:t>
            </a:r>
            <a:r>
              <a:rPr lang="en-US" dirty="0"/>
              <a:t>Petersburg </a:t>
            </a:r>
            <a:r>
              <a:rPr lang="nb-NO" dirty="0" smtClean="0"/>
              <a:t>i februar og mars 1874</a:t>
            </a:r>
          </a:p>
          <a:p>
            <a:pPr marL="0" indent="0">
              <a:buNone/>
            </a:pPr>
            <a:r>
              <a:rPr lang="nb-NO" dirty="0" smtClean="0"/>
              <a:t>Mer enn 400 av hans bilder ble vist frem</a:t>
            </a:r>
          </a:p>
          <a:p>
            <a:pPr marL="0" indent="0">
              <a:buNone/>
            </a:pPr>
            <a:r>
              <a:rPr lang="nb-NO" dirty="0" smtClean="0"/>
              <a:t>Direkte inspirasjon til </a:t>
            </a:r>
            <a:r>
              <a:rPr lang="en-US" dirty="0" err="1" smtClean="0"/>
              <a:t>Musorgskij</a:t>
            </a:r>
            <a:r>
              <a:rPr lang="en-US" dirty="0" smtClean="0"/>
              <a:t> </a:t>
            </a:r>
            <a:r>
              <a:rPr lang="en-US" dirty="0" err="1" smtClean="0"/>
              <a:t>sitt</a:t>
            </a:r>
            <a:r>
              <a:rPr lang="en-US" dirty="0" smtClean="0"/>
              <a:t> </a:t>
            </a:r>
            <a:r>
              <a:rPr lang="en-US" dirty="0" err="1" smtClean="0"/>
              <a:t>verk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Mesteparten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arbeidene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utstillingen</a:t>
            </a:r>
            <a:r>
              <a:rPr lang="en-US" dirty="0" smtClean="0"/>
              <a:t> </a:t>
            </a:r>
            <a:r>
              <a:rPr lang="en-US" dirty="0" err="1" smtClean="0"/>
              <a:t>har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ettertid</a:t>
            </a:r>
            <a:r>
              <a:rPr lang="en-US" dirty="0" smtClean="0"/>
              <a:t> </a:t>
            </a:r>
            <a:r>
              <a:rPr lang="en-US" dirty="0" err="1" smtClean="0"/>
              <a:t>gått</a:t>
            </a:r>
            <a:r>
              <a:rPr lang="en-US" dirty="0" smtClean="0"/>
              <a:t> </a:t>
            </a:r>
            <a:r>
              <a:rPr lang="en-US" dirty="0" err="1" smtClean="0"/>
              <a:t>tapt</a:t>
            </a:r>
            <a:endParaRPr lang="nb-NO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838200"/>
            <a:ext cx="3663073" cy="5127171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9699174" y="2185703"/>
            <a:ext cx="21553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Promenade</a:t>
            </a:r>
            <a:r>
              <a:rPr lang="es-ES" dirty="0"/>
              <a:t/>
            </a:r>
            <a:br>
              <a:rPr lang="es-ES" dirty="0"/>
            </a:br>
            <a:endParaRPr lang="es-ES" dirty="0" smtClean="0"/>
          </a:p>
          <a:p>
            <a:r>
              <a:rPr lang="es-ES" i="1" dirty="0" smtClean="0"/>
              <a:t>Musorgskij ser for seg at han vandrer gjennom Hartmanns minneutstilling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394707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3606800" y="3206"/>
            <a:ext cx="4929876" cy="6848445"/>
            <a:chOff x="3606800" y="3206"/>
            <a:chExt cx="4929876" cy="6848445"/>
          </a:xfrm>
        </p:grpSpPr>
        <p:pic>
          <p:nvPicPr>
            <p:cNvPr id="8196" name="Picture 4" descr="Bilderesultat for bilderam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800" y="3206"/>
              <a:ext cx="4929876" cy="6848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Bild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3058" y="982586"/>
              <a:ext cx="3215841" cy="48332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TekstSylinder 5"/>
          <p:cNvSpPr txBox="1"/>
          <p:nvPr/>
        </p:nvSpPr>
        <p:spPr>
          <a:xfrm>
            <a:off x="9078098" y="301359"/>
            <a:ext cx="311390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1. sats</a:t>
            </a:r>
          </a:p>
          <a:p>
            <a:r>
              <a:rPr lang="es-ES" sz="2400" b="1" dirty="0" smtClean="0"/>
              <a:t>Gnomus</a:t>
            </a:r>
            <a:r>
              <a:rPr lang="es-ES" dirty="0"/>
              <a:t/>
            </a:r>
            <a:br>
              <a:rPr lang="es-ES" dirty="0"/>
            </a:br>
            <a:r>
              <a:rPr lang="es-ES" i="1" dirty="0" smtClean="0"/>
              <a:t>Gnomen</a:t>
            </a:r>
          </a:p>
          <a:p>
            <a:endParaRPr lang="es-ES" i="1" dirty="0" smtClean="0"/>
          </a:p>
          <a:p>
            <a:r>
              <a:rPr lang="es-ES" i="1" dirty="0" smtClean="0"/>
              <a:t>En liten gnom løper klumsete rundt på krokete ben.</a:t>
            </a:r>
          </a:p>
          <a:p>
            <a:endParaRPr lang="es-ES" i="1" dirty="0" smtClean="0"/>
          </a:p>
          <a:p>
            <a:r>
              <a:rPr lang="es-ES" i="1" dirty="0" smtClean="0"/>
              <a:t>Originalbildet har gått tapt.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130066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5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40000">
        <p:pull/>
      </p:transition>
    </mc:Choice>
    <mc:Fallback xmlns="">
      <p:transition spd="slow" advClick="0" advTm="40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/>
          <p:cNvGrpSpPr/>
          <p:nvPr/>
        </p:nvGrpSpPr>
        <p:grpSpPr>
          <a:xfrm>
            <a:off x="500738" y="32644"/>
            <a:ext cx="9154886" cy="5921447"/>
            <a:chOff x="1513112" y="32644"/>
            <a:chExt cx="9154886" cy="5921447"/>
          </a:xfrm>
        </p:grpSpPr>
        <p:pic>
          <p:nvPicPr>
            <p:cNvPr id="2050" name="Picture 2" descr="http://4.bp.blogspot.com/-FHpIMZxMpTs/VISm-qht5dI/AAAAAAAABbo/8YPV2Wq8aPc/s1600/chernomo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0200" y="378074"/>
              <a:ext cx="8297599" cy="5466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Bilderesultat for sort bilderam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112" y="32644"/>
              <a:ext cx="9154886" cy="5921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kstSylinder 5"/>
          <p:cNvSpPr txBox="1"/>
          <p:nvPr/>
        </p:nvSpPr>
        <p:spPr>
          <a:xfrm>
            <a:off x="9742712" y="225159"/>
            <a:ext cx="24492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2. sats</a:t>
            </a:r>
          </a:p>
          <a:p>
            <a:r>
              <a:rPr lang="es-ES" sz="2400" b="1" dirty="0"/>
              <a:t>I</a:t>
            </a:r>
            <a:r>
              <a:rPr lang="es-ES" sz="2400" b="1" dirty="0" smtClean="0"/>
              <a:t>l vecchio castello</a:t>
            </a:r>
            <a:r>
              <a:rPr lang="es-ES" dirty="0"/>
              <a:t/>
            </a:r>
            <a:br>
              <a:rPr lang="es-ES" dirty="0"/>
            </a:br>
            <a:r>
              <a:rPr lang="es-ES" i="1" dirty="0" smtClean="0"/>
              <a:t>Det gamle slottet</a:t>
            </a:r>
          </a:p>
          <a:p>
            <a:endParaRPr lang="es-ES" i="1" dirty="0" smtClean="0"/>
          </a:p>
          <a:p>
            <a:r>
              <a:rPr lang="es-ES" i="1" dirty="0" smtClean="0"/>
              <a:t>Et middelalderslott med en syngende trubadur i forkant.</a:t>
            </a:r>
          </a:p>
          <a:p>
            <a:endParaRPr lang="es-ES" i="1" dirty="0"/>
          </a:p>
          <a:p>
            <a:r>
              <a:rPr lang="es-ES" i="1" dirty="0" smtClean="0"/>
              <a:t>Originalbildet har gått tapt.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14029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3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5000">
        <p:pull dir="r"/>
      </p:transition>
    </mc:Choice>
    <mc:Fallback xmlns="">
      <p:transition spd="slow" advClick="0" advTm="5000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/>
          <p:cNvGrpSpPr/>
          <p:nvPr/>
        </p:nvGrpSpPr>
        <p:grpSpPr>
          <a:xfrm>
            <a:off x="-6892008" y="708251"/>
            <a:ext cx="17109473" cy="6149749"/>
            <a:chOff x="-6892008" y="708251"/>
            <a:chExt cx="17109473" cy="6149749"/>
          </a:xfrm>
        </p:grpSpPr>
        <p:grpSp>
          <p:nvGrpSpPr>
            <p:cNvPr id="12" name="Gruppe 11"/>
            <p:cNvGrpSpPr/>
            <p:nvPr/>
          </p:nvGrpSpPr>
          <p:grpSpPr>
            <a:xfrm>
              <a:off x="3148302" y="708251"/>
              <a:ext cx="7069163" cy="6149749"/>
              <a:chOff x="3148302" y="708251"/>
              <a:chExt cx="7069163" cy="6149749"/>
            </a:xfrm>
          </p:grpSpPr>
          <p:grpSp>
            <p:nvGrpSpPr>
              <p:cNvPr id="8" name="Gruppe 7"/>
              <p:cNvGrpSpPr/>
              <p:nvPr/>
            </p:nvGrpSpPr>
            <p:grpSpPr>
              <a:xfrm>
                <a:off x="3148302" y="708251"/>
                <a:ext cx="7069163" cy="5772769"/>
                <a:chOff x="3301461" y="883063"/>
                <a:chExt cx="7069163" cy="5772769"/>
              </a:xfrm>
            </p:grpSpPr>
            <p:sp>
              <p:nvSpPr>
                <p:cNvPr id="5" name="TekstSylinder 4"/>
                <p:cNvSpPr txBox="1"/>
                <p:nvPr/>
              </p:nvSpPr>
              <p:spPr>
                <a:xfrm>
                  <a:off x="3301461" y="6286500"/>
                  <a:ext cx="31564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/>
                    <a:t>MANET - Música en las </a:t>
                  </a:r>
                  <a:r>
                    <a:rPr lang="es-ES" dirty="0" smtClean="0"/>
                    <a:t>Tullerías</a:t>
                  </a:r>
                  <a:endParaRPr lang="es-ES" dirty="0"/>
                </a:p>
              </p:txBody>
            </p:sp>
            <p:pic>
              <p:nvPicPr>
                <p:cNvPr id="14338" name="Picture 2" descr="Bilderesultat for sort bilderamme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78267" y="883063"/>
                  <a:ext cx="6992357" cy="57626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78" name="Picture 6" descr="http://www.stmoroky.com/reviews/gallery/pictures/tuileries_manet.1862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105" y="1277062"/>
                  <a:ext cx="6143622" cy="49590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1" name="Rektangel 10"/>
              <p:cNvSpPr/>
              <p:nvPr/>
            </p:nvSpPr>
            <p:spPr>
              <a:xfrm>
                <a:off x="5217167" y="6488668"/>
                <a:ext cx="3916457" cy="369332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s-ES" b="1" dirty="0">
                    <a:latin typeface="Aharoni" panose="02010803020104030203" pitchFamily="2" charset="-79"/>
                    <a:cs typeface="Aharoni" panose="02010803020104030203" pitchFamily="2" charset="-79"/>
                  </a:rPr>
                  <a:t>MANET </a:t>
                </a:r>
                <a:r>
                  <a:rPr lang="es-ES" b="1" dirty="0" smtClean="0">
                    <a:latin typeface="Aharoni" panose="02010803020104030203" pitchFamily="2" charset="-79"/>
                    <a:cs typeface="Aharoni" panose="02010803020104030203" pitchFamily="2" charset="-79"/>
                  </a:rPr>
                  <a:t>– Childeren in the Tullerías</a:t>
                </a:r>
                <a:endParaRPr lang="es-ES" b="1" dirty="0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</p:grpSp>
        <p:grpSp>
          <p:nvGrpSpPr>
            <p:cNvPr id="10" name="Gruppe 9"/>
            <p:cNvGrpSpPr/>
            <p:nvPr/>
          </p:nvGrpSpPr>
          <p:grpSpPr>
            <a:xfrm>
              <a:off x="-6892008" y="1135703"/>
              <a:ext cx="7320154" cy="5316156"/>
              <a:chOff x="3336698" y="621188"/>
              <a:chExt cx="7320154" cy="5316156"/>
            </a:xfrm>
          </p:grpSpPr>
          <p:grpSp>
            <p:nvGrpSpPr>
              <p:cNvPr id="9" name="Gruppe 8"/>
              <p:cNvGrpSpPr/>
              <p:nvPr/>
            </p:nvGrpSpPr>
            <p:grpSpPr>
              <a:xfrm>
                <a:off x="3336698" y="621188"/>
                <a:ext cx="7320154" cy="4924687"/>
                <a:chOff x="1821181" y="-2028407"/>
                <a:chExt cx="6377954" cy="4280953"/>
              </a:xfrm>
            </p:grpSpPr>
            <p:pic>
              <p:nvPicPr>
                <p:cNvPr id="14340" name="Picture 4" descr="http://fcit.usf.edu/florida/maps/pages/10600/f10621/i/f10621-09m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1181" y="-2028407"/>
                  <a:ext cx="6377954" cy="42809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74" name="Picture 2" descr="File:MANET - Música en las Tullerías (National Gallery, Londres, 1862)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7285" y="-1653079"/>
                  <a:ext cx="5612099" cy="35636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" name="TekstSylinder 5"/>
              <p:cNvSpPr txBox="1"/>
              <p:nvPr/>
            </p:nvSpPr>
            <p:spPr>
              <a:xfrm>
                <a:off x="5210020" y="5568012"/>
                <a:ext cx="3608680" cy="369332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>
                <a:defPPr>
                  <a:defRPr lang="nb-NO"/>
                </a:defPPr>
                <a:lvl1pPr>
                  <a:defRPr b="1">
                    <a:latin typeface="Aharoni" panose="02010803020104030203" pitchFamily="2" charset="-79"/>
                    <a:cs typeface="Aharoni" panose="02010803020104030203" pitchFamily="2" charset="-79"/>
                  </a:defRPr>
                </a:lvl1pPr>
              </a:lstStyle>
              <a:p>
                <a:r>
                  <a:rPr lang="es-ES" dirty="0"/>
                  <a:t>MANET - Música en las Tullerías</a:t>
                </a:r>
              </a:p>
            </p:txBody>
          </p:sp>
        </p:grpSp>
      </p:grpSp>
      <p:sp>
        <p:nvSpPr>
          <p:cNvPr id="15" name="TekstSylinder 14"/>
          <p:cNvSpPr txBox="1"/>
          <p:nvPr/>
        </p:nvSpPr>
        <p:spPr>
          <a:xfrm>
            <a:off x="613317" y="1238062"/>
            <a:ext cx="241981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3. sats</a:t>
            </a:r>
          </a:p>
          <a:p>
            <a:r>
              <a:rPr lang="es-ES" sz="2400" b="1" dirty="0" smtClean="0"/>
              <a:t>Tuileries</a:t>
            </a:r>
            <a:r>
              <a:rPr lang="nb-NO" sz="2400" b="1" dirty="0" smtClean="0"/>
              <a:t>:</a:t>
            </a:r>
            <a:r>
              <a:rPr lang="nb-NO" sz="2400" b="1" dirty="0"/>
              <a:t> </a:t>
            </a:r>
            <a:endParaRPr lang="nb-NO" sz="2400" b="1" dirty="0" smtClean="0"/>
          </a:p>
          <a:p>
            <a:r>
              <a:rPr lang="nb-NO" sz="2400" b="1" dirty="0" err="1" smtClean="0"/>
              <a:t>Dispute</a:t>
            </a:r>
            <a:r>
              <a:rPr lang="nb-NO" sz="2400" b="1" dirty="0" smtClean="0"/>
              <a:t> </a:t>
            </a:r>
            <a:r>
              <a:rPr lang="nb-NO" sz="2400" b="1" dirty="0" err="1"/>
              <a:t>d'enfants</a:t>
            </a:r>
            <a:r>
              <a:rPr lang="nb-NO" sz="2400" b="1" dirty="0"/>
              <a:t> </a:t>
            </a:r>
            <a:r>
              <a:rPr lang="nb-NO" sz="2400" b="1" dirty="0" err="1"/>
              <a:t>après</a:t>
            </a:r>
            <a:r>
              <a:rPr lang="nb-NO" sz="2400" b="1" dirty="0"/>
              <a:t> </a:t>
            </a:r>
            <a:r>
              <a:rPr lang="nb-NO" sz="2400" b="1" dirty="0" err="1"/>
              <a:t>jeux</a:t>
            </a:r>
            <a:r>
              <a:rPr lang="es-ES" sz="1600" dirty="0"/>
              <a:t/>
            </a:r>
            <a:br>
              <a:rPr lang="es-ES" sz="1600" dirty="0"/>
            </a:br>
            <a:r>
              <a:rPr lang="es-ES" i="1" dirty="0" smtClean="0"/>
              <a:t>Parken Tuileries: Barnekrangel etter lek</a:t>
            </a:r>
          </a:p>
          <a:p>
            <a:endParaRPr lang="es-ES" i="1" dirty="0" smtClean="0"/>
          </a:p>
          <a:p>
            <a:r>
              <a:rPr lang="es-ES" i="1" dirty="0" smtClean="0"/>
              <a:t>En aveny i parken Tuileries hvor det svermer av barn og barnepiker.</a:t>
            </a:r>
          </a:p>
          <a:p>
            <a:endParaRPr lang="es-ES" i="1" dirty="0"/>
          </a:p>
          <a:p>
            <a:r>
              <a:rPr lang="es-ES" i="1" dirty="0"/>
              <a:t>Originalbildet har gått tapt.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193991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1.875E-6 4.81481E-6 L 0.56146 0.0037 " pathEditMode="relative" rAng="0" ptsTypes="AA">
                                      <p:cBhvr>
                                        <p:cTn id="6" dur="7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8.33333E-7 -7.40741E-7 L 0.5582 0.00509 " pathEditMode="relative" rAng="0" ptsTypes="AA">
                                      <p:cBhvr>
                                        <p:cTn id="8" dur="7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0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342285" y="2732313"/>
            <a:ext cx="2011515" cy="93617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4" name="Gruppe 3"/>
          <p:cNvGrpSpPr/>
          <p:nvPr/>
        </p:nvGrpSpPr>
        <p:grpSpPr>
          <a:xfrm>
            <a:off x="1602410" y="1302883"/>
            <a:ext cx="7218106" cy="5456732"/>
            <a:chOff x="1602410" y="1302883"/>
            <a:chExt cx="7218106" cy="5456732"/>
          </a:xfrm>
        </p:grpSpPr>
        <p:pic>
          <p:nvPicPr>
            <p:cNvPr id="15362" name="Picture 2" descr="fra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410" y="1302883"/>
              <a:ext cx="7218106" cy="5456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Vincent van Gogh - The Ox Cart (1884): 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4828" y="1559593"/>
              <a:ext cx="6563115" cy="4887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kstSylinder 2"/>
          <p:cNvSpPr txBox="1"/>
          <p:nvPr/>
        </p:nvSpPr>
        <p:spPr>
          <a:xfrm>
            <a:off x="9342285" y="2913513"/>
            <a:ext cx="2011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Vincent van </a:t>
            </a:r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Gogh</a:t>
            </a:r>
          </a:p>
          <a:p>
            <a:pPr algn="ctr"/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The 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Ox Cart</a:t>
            </a:r>
            <a:endParaRPr lang="nb-NO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602410" y="66532"/>
            <a:ext cx="7218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4. sats		</a:t>
            </a:r>
            <a:r>
              <a:rPr lang="es-ES" i="1" dirty="0" smtClean="0"/>
              <a:t>En </a:t>
            </a:r>
            <a:r>
              <a:rPr lang="es-ES" i="1" dirty="0"/>
              <a:t>polsk kjerre med enorme hjul trukket av en </a:t>
            </a:r>
            <a:r>
              <a:rPr lang="es-ES" i="1" dirty="0" smtClean="0"/>
              <a:t>okse.</a:t>
            </a:r>
            <a:endParaRPr lang="es-ES" dirty="0" smtClean="0"/>
          </a:p>
          <a:p>
            <a:r>
              <a:rPr lang="es-ES" sz="2400" b="1" dirty="0" smtClean="0"/>
              <a:t>Bydlo		</a:t>
            </a:r>
            <a:r>
              <a:rPr lang="es-ES" dirty="0"/>
              <a:t/>
            </a:r>
            <a:br>
              <a:rPr lang="es-ES" dirty="0"/>
            </a:br>
            <a:r>
              <a:rPr lang="es-ES" i="1" dirty="0" smtClean="0"/>
              <a:t>Oksekjerre</a:t>
            </a:r>
            <a:r>
              <a:rPr lang="es-ES" i="1" dirty="0"/>
              <a:t>	Originalbildet har gått tapt.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282909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3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0">
        <p14:pan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4312659" y="868101"/>
            <a:ext cx="5244862" cy="6306281"/>
            <a:chOff x="3713943" y="868101"/>
            <a:chExt cx="5244862" cy="6306281"/>
          </a:xfrm>
        </p:grpSpPr>
        <p:pic>
          <p:nvPicPr>
            <p:cNvPr id="16386" name="Picture 2" descr="Bilderesultat for sort bilderamm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943" y="868101"/>
              <a:ext cx="5244862" cy="6306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461" y="1307940"/>
              <a:ext cx="4278168" cy="5144946"/>
            </a:xfrm>
            <a:prstGeom prst="rect">
              <a:avLst/>
            </a:prstGeom>
          </p:spPr>
        </p:pic>
      </p:grpSp>
      <p:sp>
        <p:nvSpPr>
          <p:cNvPr id="6" name="TekstSylinder 5"/>
          <p:cNvSpPr txBox="1"/>
          <p:nvPr/>
        </p:nvSpPr>
        <p:spPr>
          <a:xfrm>
            <a:off x="304800" y="1001486"/>
            <a:ext cx="3884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5. sats</a:t>
            </a:r>
          </a:p>
          <a:p>
            <a:r>
              <a:rPr lang="ru-RU" sz="2400" b="1" dirty="0"/>
              <a:t>Балет невылупившихся </a:t>
            </a:r>
            <a:r>
              <a:rPr lang="ru-RU" sz="2400" b="1" dirty="0" smtClean="0"/>
              <a:t>птенцов</a:t>
            </a:r>
            <a:r>
              <a:rPr lang="es-ES" dirty="0"/>
              <a:t/>
            </a:r>
            <a:br>
              <a:rPr lang="es-ES" dirty="0"/>
            </a:br>
            <a:r>
              <a:rPr lang="es-ES" i="1" dirty="0" smtClean="0"/>
              <a:t>Ballett for uklekkede kyllinger</a:t>
            </a:r>
          </a:p>
          <a:p>
            <a:endParaRPr lang="es-ES" i="1" dirty="0"/>
          </a:p>
          <a:p>
            <a:r>
              <a:rPr lang="es-ES" i="1" dirty="0" smtClean="0"/>
              <a:t>Hartmann sitt kostymedesign til balletten Trilby.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32394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3635989" y="1208840"/>
            <a:ext cx="4717908" cy="5626384"/>
            <a:chOff x="8861134" y="1208840"/>
            <a:chExt cx="4717908" cy="5626384"/>
          </a:xfrm>
        </p:grpSpPr>
        <p:pic>
          <p:nvPicPr>
            <p:cNvPr id="6" name="Picture 2" descr="Bilderesultat for sort bilderam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406896" y="1663078"/>
              <a:ext cx="5626384" cy="4717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3129" y="1551007"/>
              <a:ext cx="3989463" cy="4916475"/>
            </a:xfrm>
            <a:prstGeom prst="rect">
              <a:avLst/>
            </a:prstGeom>
          </p:spPr>
        </p:pic>
      </p:grpSp>
      <p:grpSp>
        <p:nvGrpSpPr>
          <p:cNvPr id="7" name="Gruppe 6"/>
          <p:cNvGrpSpPr/>
          <p:nvPr/>
        </p:nvGrpSpPr>
        <p:grpSpPr>
          <a:xfrm>
            <a:off x="8864842" y="1206915"/>
            <a:ext cx="4717908" cy="5626384"/>
            <a:chOff x="3650591" y="1206915"/>
            <a:chExt cx="4717908" cy="5626384"/>
          </a:xfrm>
        </p:grpSpPr>
        <p:pic>
          <p:nvPicPr>
            <p:cNvPr id="5" name="Picture 2" descr="Bilderesultat for sort bilderam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196353" y="1661153"/>
              <a:ext cx="5626384" cy="4717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988" y="1551007"/>
              <a:ext cx="3952781" cy="4916475"/>
            </a:xfrm>
            <a:prstGeom prst="rect">
              <a:avLst/>
            </a:prstGeom>
          </p:spPr>
        </p:pic>
      </p:grpSp>
      <p:sp>
        <p:nvSpPr>
          <p:cNvPr id="9" name="TekstSylinder 8"/>
          <p:cNvSpPr txBox="1"/>
          <p:nvPr/>
        </p:nvSpPr>
        <p:spPr>
          <a:xfrm>
            <a:off x="3640258" y="0"/>
            <a:ext cx="9938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6. sats</a:t>
            </a:r>
          </a:p>
          <a:p>
            <a:r>
              <a:rPr lang="es-ES" sz="2400" b="1" dirty="0" smtClean="0"/>
              <a:t>“Samuel” Goldenberg und “Schmuÿe”</a:t>
            </a:r>
            <a:r>
              <a:rPr lang="es-ES" dirty="0"/>
              <a:t/>
            </a:r>
            <a:br>
              <a:rPr lang="es-ES" dirty="0"/>
            </a:br>
            <a:r>
              <a:rPr lang="es-ES" i="1" dirty="0" smtClean="0"/>
              <a:t>To jøder: Rik og fattig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27068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45833E-6 -1.11111E-6 L -0.25 -1.11111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291629"/>
            <a:ext cx="10515600" cy="938458"/>
          </a:xfrm>
        </p:spPr>
        <p:txBody>
          <a:bodyPr>
            <a:normAutofit/>
          </a:bodyPr>
          <a:lstStyle/>
          <a:p>
            <a:pPr algn="ctr"/>
            <a:r>
              <a:rPr lang="nb-NO" sz="6000" i="1" dirty="0" err="1" smtClean="0"/>
              <a:t>Homenaje</a:t>
            </a:r>
            <a:r>
              <a:rPr lang="nb-NO" sz="6000" i="1" dirty="0" smtClean="0"/>
              <a:t> a </a:t>
            </a:r>
            <a:r>
              <a:rPr lang="nb-NO" sz="6000" i="1" dirty="0" err="1" smtClean="0"/>
              <a:t>Joaquín</a:t>
            </a:r>
            <a:r>
              <a:rPr lang="nb-NO" sz="6000" i="1" dirty="0" smtClean="0"/>
              <a:t> </a:t>
            </a:r>
            <a:r>
              <a:rPr lang="nb-NO" sz="6000" i="1" dirty="0" err="1" smtClean="0"/>
              <a:t>Sorolla</a:t>
            </a:r>
            <a:endParaRPr lang="nb-NO" sz="6000" i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534886"/>
            <a:ext cx="7478484" cy="46420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 smtClean="0"/>
              <a:t>Komposisjon for blåseorkester, 1984</a:t>
            </a:r>
          </a:p>
          <a:p>
            <a:pPr marL="0" indent="0">
              <a:buNone/>
            </a:pPr>
            <a:r>
              <a:rPr lang="nb-NO" dirty="0" smtClean="0"/>
              <a:t>Komponist: </a:t>
            </a:r>
          </a:p>
          <a:p>
            <a:pPr marL="0" indent="0">
              <a:buNone/>
            </a:pPr>
            <a:r>
              <a:rPr lang="nb-NO" dirty="0"/>
              <a:t>	</a:t>
            </a:r>
            <a:r>
              <a:rPr lang="nb-NO" dirty="0" err="1" smtClean="0"/>
              <a:t>Bernando</a:t>
            </a:r>
            <a:r>
              <a:rPr lang="nb-NO" dirty="0" smtClean="0"/>
              <a:t> </a:t>
            </a:r>
            <a:r>
              <a:rPr lang="nb-NO" dirty="0"/>
              <a:t>Adam </a:t>
            </a:r>
            <a:r>
              <a:rPr lang="nb-NO" dirty="0" smtClean="0"/>
              <a:t>Ferrero (1942-)</a:t>
            </a:r>
          </a:p>
          <a:p>
            <a:pPr marL="0" indent="0">
              <a:buNone/>
            </a:pPr>
            <a:r>
              <a:rPr lang="nb-NO" dirty="0" smtClean="0"/>
              <a:t>Arrangement for korps: </a:t>
            </a:r>
          </a:p>
          <a:p>
            <a:pPr marL="0" indent="0">
              <a:buNone/>
            </a:pPr>
            <a:r>
              <a:rPr lang="nb-NO" dirty="0"/>
              <a:t>	Anders </a:t>
            </a:r>
            <a:r>
              <a:rPr lang="nb-NO" dirty="0" err="1" smtClean="0"/>
              <a:t>Högstedt</a:t>
            </a:r>
            <a:endParaRPr lang="nb-NO" dirty="0"/>
          </a:p>
          <a:p>
            <a:pPr marL="0" indent="0">
              <a:buNone/>
            </a:pPr>
            <a:r>
              <a:rPr lang="nb-NO" dirty="0" smtClean="0"/>
              <a:t>	</a:t>
            </a:r>
          </a:p>
          <a:p>
            <a:pPr marL="0" indent="0">
              <a:buNone/>
            </a:pPr>
            <a:r>
              <a:rPr lang="nb-NO" dirty="0" err="1"/>
              <a:t>Joaquín</a:t>
            </a:r>
            <a:r>
              <a:rPr lang="nb-NO" dirty="0"/>
              <a:t> </a:t>
            </a:r>
            <a:r>
              <a:rPr lang="nb-NO" dirty="0" err="1"/>
              <a:t>Sorolla</a:t>
            </a:r>
            <a:r>
              <a:rPr lang="nb-NO" dirty="0"/>
              <a:t> y </a:t>
            </a:r>
            <a:r>
              <a:rPr lang="nb-NO" dirty="0" err="1"/>
              <a:t>Bastida</a:t>
            </a:r>
            <a:r>
              <a:rPr lang="nb-NO" dirty="0"/>
              <a:t> </a:t>
            </a:r>
            <a:r>
              <a:rPr lang="nb-NO" dirty="0" smtClean="0"/>
              <a:t>(1863-1923)</a:t>
            </a:r>
            <a:endParaRPr lang="nb-NO" dirty="0"/>
          </a:p>
          <a:p>
            <a:pPr marL="457200" lvl="1" indent="0">
              <a:buNone/>
            </a:pPr>
            <a:r>
              <a:rPr lang="nb-NO" dirty="0" smtClean="0"/>
              <a:t>Spansk maler</a:t>
            </a: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err="1"/>
              <a:t>Sorolla</a:t>
            </a:r>
            <a:r>
              <a:rPr lang="nb-NO" dirty="0"/>
              <a:t> er særlig kjent for sin presentasjon av folk </a:t>
            </a:r>
            <a:r>
              <a:rPr lang="nb-NO" dirty="0" smtClean="0"/>
              <a:t>og landskap </a:t>
            </a:r>
            <a:r>
              <a:rPr lang="nb-NO" dirty="0"/>
              <a:t>i dagliglivet under solskinnet i sin fødeby Valencia og resten av Spania</a:t>
            </a:r>
            <a:r>
              <a:rPr lang="nb-NO" dirty="0" smtClean="0"/>
              <a:t>.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34" y="1363096"/>
            <a:ext cx="1775550" cy="24166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885" y="2800010"/>
            <a:ext cx="2828810" cy="37773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98900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6"/>
          <p:cNvGrpSpPr/>
          <p:nvPr/>
        </p:nvGrpSpPr>
        <p:grpSpPr>
          <a:xfrm>
            <a:off x="-5041264" y="-5210856"/>
            <a:ext cx="14974998" cy="12068856"/>
            <a:chOff x="-5041264" y="-5210856"/>
            <a:chExt cx="14974998" cy="12068856"/>
          </a:xfrm>
        </p:grpSpPr>
        <p:grpSp>
          <p:nvGrpSpPr>
            <p:cNvPr id="9" name="Gruppe 8"/>
            <p:cNvGrpSpPr/>
            <p:nvPr/>
          </p:nvGrpSpPr>
          <p:grpSpPr>
            <a:xfrm>
              <a:off x="-5041264" y="-5210856"/>
              <a:ext cx="7239000" cy="6342970"/>
              <a:chOff x="4067173" y="85712"/>
              <a:chExt cx="7239000" cy="6342970"/>
            </a:xfrm>
          </p:grpSpPr>
          <p:grpSp>
            <p:nvGrpSpPr>
              <p:cNvPr id="8" name="Gruppe 7"/>
              <p:cNvGrpSpPr/>
              <p:nvPr/>
            </p:nvGrpSpPr>
            <p:grpSpPr>
              <a:xfrm>
                <a:off x="4067173" y="85712"/>
                <a:ext cx="7239000" cy="6342970"/>
                <a:chOff x="2126341" y="-411036"/>
                <a:chExt cx="7239000" cy="6342970"/>
              </a:xfrm>
            </p:grpSpPr>
            <p:pic>
              <p:nvPicPr>
                <p:cNvPr id="5" name="Bilde 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88771" y="275740"/>
                  <a:ext cx="5983965" cy="4986638"/>
                </a:xfrm>
                <a:prstGeom prst="rect">
                  <a:avLst/>
                </a:prstGeom>
              </p:spPr>
            </p:pic>
            <p:pic>
              <p:nvPicPr>
                <p:cNvPr id="1026" name="Picture 2" descr="Bilderesultat for frame transparent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6341" y="-411036"/>
                  <a:ext cx="7239000" cy="63429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" name="TekstSylinder 5"/>
              <p:cNvSpPr txBox="1"/>
              <p:nvPr/>
            </p:nvSpPr>
            <p:spPr>
              <a:xfrm>
                <a:off x="6431005" y="5865168"/>
                <a:ext cx="261642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 cmpd="dbl">
                <a:solidFill>
                  <a:schemeClr val="tx1">
                    <a:alpha val="99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2400" b="1" dirty="0">
                    <a:latin typeface="Bradley Hand ITC" panose="03070402050302030203" pitchFamily="66" charset="0"/>
                  </a:rPr>
                  <a:t>Natasha </a:t>
                </a:r>
                <a:r>
                  <a:rPr lang="nb-NO" sz="2400" b="1" dirty="0" err="1">
                    <a:latin typeface="Bradley Hand ITC" panose="03070402050302030203" pitchFamily="66" charset="0"/>
                  </a:rPr>
                  <a:t>Turovsky</a:t>
                </a:r>
                <a:endParaRPr lang="nb-NO" sz="2400" dirty="0">
                  <a:latin typeface="Bradley Hand ITC" panose="03070402050302030203" pitchFamily="66" charset="0"/>
                </a:endParaRPr>
              </a:p>
            </p:txBody>
          </p:sp>
        </p:grpSp>
        <p:grpSp>
          <p:nvGrpSpPr>
            <p:cNvPr id="10" name="Gruppe 9"/>
            <p:cNvGrpSpPr/>
            <p:nvPr/>
          </p:nvGrpSpPr>
          <p:grpSpPr>
            <a:xfrm>
              <a:off x="3180197" y="1555661"/>
              <a:ext cx="6753537" cy="5302339"/>
              <a:chOff x="-3450254" y="-1007200"/>
              <a:chExt cx="7611771" cy="5896262"/>
            </a:xfrm>
          </p:grpSpPr>
          <p:pic>
            <p:nvPicPr>
              <p:cNvPr id="5122" name="Picture 2" descr="Marie Goldsmith: Limoges Market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57721" y="-457427"/>
                <a:ext cx="6060522" cy="4753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Bilderesultat for frame transparent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50254" y="-1007200"/>
                <a:ext cx="7245589" cy="5896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AutoShape 4" descr="http://natasha-turovsky.com/images/special/pictures_at_an_exhibition_2003/big/10TheMarketPlaceatLimoges.jpg"/>
              <p:cNvSpPr>
                <a:spLocks noChangeAspect="1" noChangeArrowheads="1"/>
              </p:cNvSpPr>
              <p:nvPr/>
            </p:nvSpPr>
            <p:spPr bwMode="auto">
              <a:xfrm>
                <a:off x="3856717" y="-457427"/>
                <a:ext cx="304800" cy="304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b-NO"/>
              </a:p>
            </p:txBody>
          </p:sp>
          <p:sp>
            <p:nvSpPr>
              <p:cNvPr id="13" name="TekstSylinder 12"/>
              <p:cNvSpPr txBox="1"/>
              <p:nvPr/>
            </p:nvSpPr>
            <p:spPr>
              <a:xfrm>
                <a:off x="-958644" y="4370030"/>
                <a:ext cx="2262365" cy="4449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 cmpd="dbl">
                <a:solidFill>
                  <a:schemeClr val="tx1">
                    <a:alpha val="99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>
                    <a:latin typeface="Bradley Hand ITC" panose="03070402050302030203" pitchFamily="66" charset="0"/>
                  </a:rPr>
                  <a:t>Marie </a:t>
                </a:r>
                <a:r>
                  <a:rPr lang="nb-NO" sz="2000" b="1" dirty="0" err="1" smtClean="0">
                    <a:latin typeface="Bradley Hand ITC" panose="03070402050302030203" pitchFamily="66" charset="0"/>
                  </a:rPr>
                  <a:t>Goldsmith</a:t>
                </a:r>
                <a:endParaRPr lang="nb-NO" sz="2000" b="1" dirty="0">
                  <a:latin typeface="Bradley Hand ITC" panose="03070402050302030203" pitchFamily="66" charset="0"/>
                </a:endParaRPr>
              </a:p>
            </p:txBody>
          </p:sp>
        </p:grpSp>
        <p:sp>
          <p:nvSpPr>
            <p:cNvPr id="15" name="TekstSylinder 14"/>
            <p:cNvSpPr txBox="1"/>
            <p:nvPr/>
          </p:nvSpPr>
          <p:spPr>
            <a:xfrm>
              <a:off x="3092799" y="-67689"/>
              <a:ext cx="375404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/>
                <a:t>7. </a:t>
              </a:r>
              <a:r>
                <a:rPr lang="es-ES" sz="2400" dirty="0" smtClean="0"/>
                <a:t>Sats	</a:t>
              </a:r>
              <a:endParaRPr lang="es-ES" sz="2400" dirty="0"/>
            </a:p>
            <a:p>
              <a:r>
                <a:rPr lang="es-ES" sz="2400" b="1" dirty="0" smtClean="0"/>
                <a:t>Limoges. Le marché</a:t>
              </a:r>
            </a:p>
            <a:p>
              <a:r>
                <a:rPr lang="es-ES" sz="2000" b="1" dirty="0" smtClean="0"/>
                <a:t>(La grande nouvelle)</a:t>
              </a:r>
              <a:r>
                <a:rPr lang="es-ES" dirty="0"/>
                <a:t/>
              </a:r>
              <a:br>
                <a:rPr lang="es-ES" dirty="0"/>
              </a:br>
              <a:r>
                <a:rPr lang="es-ES" i="1" dirty="0" smtClean="0"/>
                <a:t>Markedet i Limoges (Store nyheter)</a:t>
              </a:r>
              <a:endParaRPr lang="es-ES" i="1" dirty="0"/>
            </a:p>
            <a:p>
              <a:r>
                <a:rPr lang="es-ES" i="1" dirty="0" smtClean="0"/>
                <a:t>Franske kvinner i heftig krangel </a:t>
              </a:r>
              <a:endParaRPr lang="nb-NO" dirty="0"/>
            </a:p>
          </p:txBody>
        </p:sp>
      </p:grpSp>
      <p:sp>
        <p:nvSpPr>
          <p:cNvPr id="16" name="TekstSylinder 15"/>
          <p:cNvSpPr txBox="1"/>
          <p:nvPr/>
        </p:nvSpPr>
        <p:spPr>
          <a:xfrm>
            <a:off x="6790376" y="245434"/>
            <a:ext cx="285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i="1" dirty="0"/>
          </a:p>
          <a:p>
            <a:r>
              <a:rPr lang="es-ES" i="1" dirty="0"/>
              <a:t>Originalbildet har gått tapt.</a:t>
            </a:r>
            <a:endParaRPr lang="nb-NO" i="1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3092799" y="-3928840"/>
            <a:ext cx="285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i="1" dirty="0"/>
          </a:p>
          <a:p>
            <a:r>
              <a:rPr lang="es-ES" i="1" dirty="0"/>
              <a:t>Originalbildet har gått tapt.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37254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17500"/>
                                  </p:stCondLst>
                                  <p:childTnLst>
                                    <p:animMotion origin="layout" path="M -8.33333E-7 3.33333E-6 L 0.44596 0.80185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92" y="4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animMotion origin="layout" path="M 1.875E-6 -3.7037E-7 L 0.44505 0.79607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39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animMotion origin="layout" path="M -2.91667E-6 4.44444E-6 L 0.44779 0.79884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3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/>
          <p:cNvGrpSpPr/>
          <p:nvPr/>
        </p:nvGrpSpPr>
        <p:grpSpPr>
          <a:xfrm>
            <a:off x="3244160" y="69453"/>
            <a:ext cx="8581571" cy="6660989"/>
            <a:chOff x="2481942" y="547306"/>
            <a:chExt cx="8871857" cy="6924514"/>
          </a:xfrm>
        </p:grpSpPr>
        <p:pic>
          <p:nvPicPr>
            <p:cNvPr id="4" name="Picture 2" descr="Bilderesultat for sort bilderamm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942" y="547306"/>
              <a:ext cx="8871857" cy="6924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ktangel 4"/>
            <p:cNvSpPr/>
            <p:nvPr/>
          </p:nvSpPr>
          <p:spPr>
            <a:xfrm>
              <a:off x="2728686" y="754743"/>
              <a:ext cx="8418285" cy="641531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71" y="1101437"/>
              <a:ext cx="7736115" cy="5792743"/>
            </a:xfrm>
            <a:prstGeom prst="rect">
              <a:avLst/>
            </a:prstGeom>
          </p:spPr>
        </p:pic>
      </p:grpSp>
      <p:sp>
        <p:nvSpPr>
          <p:cNvPr id="8" name="TekstSylinder 7"/>
          <p:cNvSpPr txBox="1"/>
          <p:nvPr/>
        </p:nvSpPr>
        <p:spPr>
          <a:xfrm>
            <a:off x="-1" y="1262633"/>
            <a:ext cx="3282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8</a:t>
            </a:r>
            <a:r>
              <a:rPr lang="es-ES" sz="2400" dirty="0" smtClean="0"/>
              <a:t>. sats</a:t>
            </a:r>
          </a:p>
          <a:p>
            <a:r>
              <a:rPr lang="es-ES" sz="2400" b="1" dirty="0" smtClean="0"/>
              <a:t>Catacumbae (Sepulchrum Romanum)</a:t>
            </a:r>
            <a:r>
              <a:rPr lang="es-ES" dirty="0"/>
              <a:t/>
            </a:r>
            <a:br>
              <a:rPr lang="es-ES" dirty="0"/>
            </a:br>
            <a:r>
              <a:rPr lang="es-ES" i="1" dirty="0" smtClean="0"/>
              <a:t>Katakombene</a:t>
            </a:r>
          </a:p>
          <a:p>
            <a:endParaRPr lang="es-ES" i="1" dirty="0"/>
          </a:p>
          <a:p>
            <a:r>
              <a:rPr lang="es-ES" i="1" dirty="0" smtClean="0"/>
              <a:t>Hartmann (til venstre) undersøker Paris’ katakomber</a:t>
            </a:r>
            <a:endParaRPr lang="nb-NO" i="1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5188099" y="3016234"/>
            <a:ext cx="6148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 smtClean="0"/>
              <a:t>Cum</a:t>
            </a:r>
            <a:r>
              <a:rPr lang="nb-NO" sz="2400" b="1" dirty="0" smtClean="0"/>
              <a:t> </a:t>
            </a:r>
            <a:r>
              <a:rPr lang="nb-NO" sz="2400" b="1" dirty="0" err="1"/>
              <a:t>Mortuis</a:t>
            </a:r>
            <a:r>
              <a:rPr lang="nb-NO" sz="2400" b="1" dirty="0"/>
              <a:t> in </a:t>
            </a:r>
            <a:r>
              <a:rPr lang="nb-NO" sz="2400" b="1" dirty="0" err="1"/>
              <a:t>Lingua</a:t>
            </a:r>
            <a:r>
              <a:rPr lang="nb-NO" sz="2400" b="1" dirty="0"/>
              <a:t> </a:t>
            </a:r>
            <a:r>
              <a:rPr lang="nb-NO" sz="2400" b="1" dirty="0" err="1"/>
              <a:t>Mortua</a:t>
            </a:r>
            <a:endParaRPr lang="nb-NO" sz="2400" b="1" dirty="0"/>
          </a:p>
          <a:p>
            <a:r>
              <a:rPr lang="es-ES" i="1" dirty="0" smtClean="0"/>
              <a:t>Med de døde på et dødt språk</a:t>
            </a:r>
            <a:endParaRPr lang="nb-NO" i="1" dirty="0"/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365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50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5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2960914" y="0"/>
            <a:ext cx="5689600" cy="6908800"/>
            <a:chOff x="2525486" y="-1"/>
            <a:chExt cx="6807200" cy="7605487"/>
          </a:xfrm>
        </p:grpSpPr>
        <p:pic>
          <p:nvPicPr>
            <p:cNvPr id="3" name="Picture 2" descr="Pictures at a gallery/schilderijententoonstelling Moessorski: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484" y="704703"/>
              <a:ext cx="4297589" cy="5882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Bilderesultat for frame 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486" y="-1"/>
              <a:ext cx="6807200" cy="7605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kstSylinder 6"/>
          <p:cNvSpPr txBox="1"/>
          <p:nvPr/>
        </p:nvSpPr>
        <p:spPr>
          <a:xfrm>
            <a:off x="8675910" y="1368159"/>
            <a:ext cx="32366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9</a:t>
            </a:r>
            <a:r>
              <a:rPr lang="es-ES" sz="2400" dirty="0" smtClean="0"/>
              <a:t>. sats</a:t>
            </a:r>
          </a:p>
          <a:p>
            <a:r>
              <a:rPr lang="ru-RU" sz="2400" b="1" dirty="0"/>
              <a:t>Избушка на курьих ножках (Баба-Яга</a:t>
            </a:r>
            <a:r>
              <a:rPr lang="ru-RU" sz="2400" b="1" dirty="0" smtClean="0"/>
              <a:t>)</a:t>
            </a:r>
            <a:r>
              <a:rPr lang="fr-FR" sz="2400" b="1" dirty="0" smtClean="0"/>
              <a:t> </a:t>
            </a:r>
          </a:p>
          <a:p>
            <a:r>
              <a:rPr lang="es-ES" i="1" dirty="0" smtClean="0"/>
              <a:t>Baba-Yagas hytte på hønseben</a:t>
            </a:r>
          </a:p>
          <a:p>
            <a:endParaRPr lang="es-ES" i="1" dirty="0"/>
          </a:p>
          <a:p>
            <a:r>
              <a:rPr lang="es-ES" i="1" dirty="0" smtClean="0"/>
              <a:t>En klokke i russisk stil utformet som sagnfiguren Baba-Yaga sin hytte.</a:t>
            </a:r>
          </a:p>
        </p:txBody>
      </p:sp>
      <p:sp>
        <p:nvSpPr>
          <p:cNvPr id="6" name="Rektangel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9991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3422182" y="116113"/>
            <a:ext cx="5025131" cy="6647188"/>
            <a:chOff x="3422182" y="116113"/>
            <a:chExt cx="5025131" cy="66471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5938" y="381521"/>
              <a:ext cx="4546685" cy="6156822"/>
            </a:xfrm>
            <a:prstGeom prst="rect">
              <a:avLst/>
            </a:prstGeom>
          </p:spPr>
        </p:pic>
        <p:pic>
          <p:nvPicPr>
            <p:cNvPr id="6" name="Picture 2" descr="fra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611154" y="927141"/>
              <a:ext cx="6647188" cy="5025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kstSylinder 6"/>
          <p:cNvSpPr txBox="1"/>
          <p:nvPr/>
        </p:nvSpPr>
        <p:spPr>
          <a:xfrm>
            <a:off x="87087" y="998044"/>
            <a:ext cx="333509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10. sats</a:t>
            </a:r>
          </a:p>
          <a:p>
            <a:r>
              <a:rPr lang="ru-RU" sz="2400" b="1" dirty="0" smtClean="0"/>
              <a:t>Богатырские </a:t>
            </a:r>
            <a:r>
              <a:rPr lang="ru-RU" sz="2400" b="1" dirty="0"/>
              <a:t>ворота </a:t>
            </a:r>
            <a:endParaRPr lang="nb-NO" sz="2400" b="1" dirty="0" smtClean="0"/>
          </a:p>
          <a:p>
            <a:r>
              <a:rPr lang="ru-RU" sz="2400" b="1" dirty="0" smtClean="0"/>
              <a:t>(</a:t>
            </a:r>
            <a:r>
              <a:rPr lang="ru-RU" sz="2400" b="1" dirty="0"/>
              <a:t>В стольном городе во Киеве</a:t>
            </a:r>
            <a:r>
              <a:rPr lang="ru-RU" sz="2400" b="1" dirty="0" smtClean="0"/>
              <a:t>)</a:t>
            </a:r>
            <a:r>
              <a:rPr lang="es-ES" dirty="0"/>
              <a:t/>
            </a:r>
            <a:br>
              <a:rPr lang="es-ES" dirty="0"/>
            </a:br>
            <a:r>
              <a:rPr lang="es-ES" i="1" dirty="0" smtClean="0"/>
              <a:t>Den store porten i Kiev</a:t>
            </a:r>
          </a:p>
          <a:p>
            <a:endParaRPr lang="es-ES" dirty="0" smtClean="0"/>
          </a:p>
          <a:p>
            <a:r>
              <a:rPr lang="es-ES" i="1" dirty="0" smtClean="0"/>
              <a:t>Hartmanns skisseforslag til ny byport i Kiev. Porten skulle hedre at Tsar Alexander II unnslapp et attentatforsøk i 1866.</a:t>
            </a:r>
          </a:p>
          <a:p>
            <a:r>
              <a:rPr lang="nb-NO" i="1" dirty="0" smtClean="0"/>
              <a:t>Forslaget vant arkitekt-konkurransen men ble aldri oppført.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7543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>
            <a:grpSpLocks noChangeAspect="1"/>
          </p:cNvGrpSpPr>
          <p:nvPr/>
        </p:nvGrpSpPr>
        <p:grpSpPr>
          <a:xfrm>
            <a:off x="10307076" y="2595282"/>
            <a:ext cx="1626079" cy="2150960"/>
            <a:chOff x="3422182" y="116113"/>
            <a:chExt cx="5025131" cy="66471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5938" y="381521"/>
              <a:ext cx="4546685" cy="6156822"/>
            </a:xfrm>
            <a:prstGeom prst="rect">
              <a:avLst/>
            </a:prstGeom>
          </p:spPr>
        </p:pic>
        <p:pic>
          <p:nvPicPr>
            <p:cNvPr id="4" name="Picture 2" descr="fra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611154" y="927141"/>
              <a:ext cx="6647188" cy="5025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pe 4"/>
          <p:cNvGrpSpPr>
            <a:grpSpLocks noChangeAspect="1"/>
          </p:cNvGrpSpPr>
          <p:nvPr/>
        </p:nvGrpSpPr>
        <p:grpSpPr>
          <a:xfrm>
            <a:off x="8311296" y="2595281"/>
            <a:ext cx="1626080" cy="2150961"/>
            <a:chOff x="2525486" y="-1"/>
            <a:chExt cx="6807200" cy="7605487"/>
          </a:xfrm>
        </p:grpSpPr>
        <p:pic>
          <p:nvPicPr>
            <p:cNvPr id="6" name="Picture 2" descr="Pictures at a gallery/schilderijententoonstelling Moessorski: 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484" y="704703"/>
              <a:ext cx="4297589" cy="5882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Bilderesultat for frame transparen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486" y="-1"/>
              <a:ext cx="6807200" cy="7605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e 7"/>
          <p:cNvGrpSpPr>
            <a:grpSpLocks noChangeAspect="1"/>
          </p:cNvGrpSpPr>
          <p:nvPr/>
        </p:nvGrpSpPr>
        <p:grpSpPr>
          <a:xfrm>
            <a:off x="5072728" y="4458258"/>
            <a:ext cx="2976444" cy="2310307"/>
            <a:chOff x="2481942" y="547306"/>
            <a:chExt cx="8871857" cy="6924514"/>
          </a:xfrm>
        </p:grpSpPr>
        <p:pic>
          <p:nvPicPr>
            <p:cNvPr id="9" name="Picture 2" descr="Bilderesultat for sort bilderamm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942" y="547306"/>
              <a:ext cx="8871857" cy="6924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ktangel 9"/>
            <p:cNvSpPr/>
            <p:nvPr/>
          </p:nvSpPr>
          <p:spPr>
            <a:xfrm>
              <a:off x="2728686" y="754743"/>
              <a:ext cx="8418285" cy="641531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71" y="1101437"/>
              <a:ext cx="7736115" cy="5792743"/>
            </a:xfrm>
            <a:prstGeom prst="rect">
              <a:avLst/>
            </a:prstGeom>
          </p:spPr>
        </p:pic>
      </p:grpSp>
      <p:grpSp>
        <p:nvGrpSpPr>
          <p:cNvPr id="12" name="Gruppe 11"/>
          <p:cNvGrpSpPr>
            <a:grpSpLocks noChangeAspect="1"/>
          </p:cNvGrpSpPr>
          <p:nvPr/>
        </p:nvGrpSpPr>
        <p:grpSpPr>
          <a:xfrm>
            <a:off x="161316" y="152483"/>
            <a:ext cx="5106239" cy="4041373"/>
            <a:chOff x="-5041264" y="-5210856"/>
            <a:chExt cx="14974998" cy="11852078"/>
          </a:xfrm>
        </p:grpSpPr>
        <p:grpSp>
          <p:nvGrpSpPr>
            <p:cNvPr id="13" name="Gruppe 12"/>
            <p:cNvGrpSpPr/>
            <p:nvPr/>
          </p:nvGrpSpPr>
          <p:grpSpPr>
            <a:xfrm>
              <a:off x="-5041264" y="-5210856"/>
              <a:ext cx="7239000" cy="6342970"/>
              <a:chOff x="4067173" y="85712"/>
              <a:chExt cx="7239000" cy="6342970"/>
            </a:xfrm>
          </p:grpSpPr>
          <p:grpSp>
            <p:nvGrpSpPr>
              <p:cNvPr id="20" name="Gruppe 19"/>
              <p:cNvGrpSpPr/>
              <p:nvPr/>
            </p:nvGrpSpPr>
            <p:grpSpPr>
              <a:xfrm>
                <a:off x="4067173" y="85712"/>
                <a:ext cx="7239000" cy="6342970"/>
                <a:chOff x="2126341" y="-411036"/>
                <a:chExt cx="7239000" cy="6342970"/>
              </a:xfrm>
            </p:grpSpPr>
            <p:pic>
              <p:nvPicPr>
                <p:cNvPr id="22" name="Bilde 2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88771" y="275740"/>
                  <a:ext cx="5983965" cy="4986638"/>
                </a:xfrm>
                <a:prstGeom prst="rect">
                  <a:avLst/>
                </a:prstGeom>
              </p:spPr>
            </p:pic>
            <p:pic>
              <p:nvPicPr>
                <p:cNvPr id="23" name="Picture 2" descr="Bilderesultat for frame transparent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6341" y="-411036"/>
                  <a:ext cx="7239000" cy="63429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1" name="TekstSylinder 20"/>
              <p:cNvSpPr txBox="1"/>
              <p:nvPr/>
            </p:nvSpPr>
            <p:spPr>
              <a:xfrm>
                <a:off x="6825362" y="5865169"/>
                <a:ext cx="1425374" cy="4061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5400" cmpd="dbl">
                <a:solidFill>
                  <a:schemeClr val="tx1">
                    <a:alpha val="99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300" b="1" dirty="0">
                    <a:latin typeface="Bradley Hand ITC" panose="03070402050302030203" pitchFamily="66" charset="0"/>
                  </a:rPr>
                  <a:t>Natasha </a:t>
                </a:r>
                <a:r>
                  <a:rPr lang="nb-NO" sz="300" b="1" dirty="0" err="1">
                    <a:latin typeface="Bradley Hand ITC" panose="03070402050302030203" pitchFamily="66" charset="0"/>
                  </a:rPr>
                  <a:t>Turovsky</a:t>
                </a:r>
                <a:endParaRPr lang="nb-NO" sz="300" dirty="0">
                  <a:latin typeface="Bradley Hand ITC" panose="03070402050302030203" pitchFamily="66" charset="0"/>
                </a:endParaRPr>
              </a:p>
            </p:txBody>
          </p:sp>
        </p:grpSp>
        <p:grpSp>
          <p:nvGrpSpPr>
            <p:cNvPr id="14" name="Gruppe 13"/>
            <p:cNvGrpSpPr/>
            <p:nvPr/>
          </p:nvGrpSpPr>
          <p:grpSpPr>
            <a:xfrm>
              <a:off x="3106710" y="1132114"/>
              <a:ext cx="6827024" cy="5509108"/>
              <a:chOff x="-3533081" y="-1478189"/>
              <a:chExt cx="7694598" cy="6126191"/>
            </a:xfrm>
          </p:grpSpPr>
          <p:pic>
            <p:nvPicPr>
              <p:cNvPr id="16" name="Picture 2" descr="Marie Goldsmith: Limoges Market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922290" y="-916858"/>
                <a:ext cx="6296858" cy="4938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AutoShape 4" descr="http://natasha-turovsky.com/images/special/pictures_at_an_exhibition_2003/big/10TheMarketPlaceatLimoges.jpg"/>
              <p:cNvSpPr>
                <a:spLocks noChangeAspect="1" noChangeArrowheads="1"/>
              </p:cNvSpPr>
              <p:nvPr/>
            </p:nvSpPr>
            <p:spPr bwMode="auto">
              <a:xfrm>
                <a:off x="3856717" y="-457427"/>
                <a:ext cx="304800" cy="304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b-NO"/>
              </a:p>
            </p:txBody>
          </p:sp>
          <p:pic>
            <p:nvPicPr>
              <p:cNvPr id="18" name="Picture 4" descr="Bilderesultat for frame transparent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533081" y="-1478189"/>
                <a:ext cx="7528135" cy="6126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kstSylinder 18"/>
              <p:cNvSpPr txBox="1"/>
              <p:nvPr/>
            </p:nvSpPr>
            <p:spPr>
              <a:xfrm>
                <a:off x="-336378" y="4172816"/>
                <a:ext cx="1500539" cy="4516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5400" cmpd="dbl">
                <a:solidFill>
                  <a:schemeClr val="tx1">
                    <a:alpha val="99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300" b="1" dirty="0">
                    <a:latin typeface="Bradley Hand ITC" panose="03070402050302030203" pitchFamily="66" charset="0"/>
                  </a:rPr>
                  <a:t>Marie </a:t>
                </a:r>
                <a:r>
                  <a:rPr lang="nb-NO" sz="300" b="1" dirty="0" err="1" smtClean="0">
                    <a:latin typeface="Bradley Hand ITC" panose="03070402050302030203" pitchFamily="66" charset="0"/>
                  </a:rPr>
                  <a:t>Goldsmith</a:t>
                </a:r>
                <a:endParaRPr lang="nb-NO" sz="300" b="1" dirty="0">
                  <a:latin typeface="Bradley Hand ITC" panose="03070402050302030203" pitchFamily="66" charset="0"/>
                </a:endParaRPr>
              </a:p>
            </p:txBody>
          </p:sp>
        </p:grpSp>
      </p:grpSp>
      <p:grpSp>
        <p:nvGrpSpPr>
          <p:cNvPr id="24" name="Gruppe 23"/>
          <p:cNvGrpSpPr>
            <a:grpSpLocks noChangeAspect="1"/>
          </p:cNvGrpSpPr>
          <p:nvPr/>
        </p:nvGrpSpPr>
        <p:grpSpPr>
          <a:xfrm flipH="1">
            <a:off x="10179476" y="245273"/>
            <a:ext cx="1693288" cy="2019346"/>
            <a:chOff x="8861134" y="1208840"/>
            <a:chExt cx="4717908" cy="5626384"/>
          </a:xfrm>
        </p:grpSpPr>
        <p:pic>
          <p:nvPicPr>
            <p:cNvPr id="25" name="Picture 2" descr="Bilderesultat for sort bilderamme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406896" y="1663078"/>
              <a:ext cx="5626384" cy="4717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3129" y="1551007"/>
              <a:ext cx="3989463" cy="4916475"/>
            </a:xfrm>
            <a:prstGeom prst="rect">
              <a:avLst/>
            </a:prstGeom>
          </p:spPr>
        </p:pic>
      </p:grpSp>
      <p:grpSp>
        <p:nvGrpSpPr>
          <p:cNvPr id="27" name="Gruppe 26"/>
          <p:cNvGrpSpPr>
            <a:grpSpLocks noChangeAspect="1"/>
          </p:cNvGrpSpPr>
          <p:nvPr/>
        </p:nvGrpSpPr>
        <p:grpSpPr>
          <a:xfrm flipH="1">
            <a:off x="8246546" y="245272"/>
            <a:ext cx="1690830" cy="2016414"/>
            <a:chOff x="3650591" y="1206915"/>
            <a:chExt cx="4717908" cy="5626384"/>
          </a:xfrm>
        </p:grpSpPr>
        <p:pic>
          <p:nvPicPr>
            <p:cNvPr id="28" name="Picture 2" descr="Bilderesultat for sort bilderamme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196353" y="1661153"/>
              <a:ext cx="5626384" cy="4717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988" y="1551007"/>
              <a:ext cx="3952781" cy="4916475"/>
            </a:xfrm>
            <a:prstGeom prst="rect">
              <a:avLst/>
            </a:prstGeom>
          </p:spPr>
        </p:pic>
      </p:grpSp>
      <p:grpSp>
        <p:nvGrpSpPr>
          <p:cNvPr id="30" name="Gruppe 29"/>
          <p:cNvGrpSpPr>
            <a:grpSpLocks noChangeAspect="1"/>
          </p:cNvGrpSpPr>
          <p:nvPr/>
        </p:nvGrpSpPr>
        <p:grpSpPr>
          <a:xfrm>
            <a:off x="246595" y="3556793"/>
            <a:ext cx="2581725" cy="3104196"/>
            <a:chOff x="3713943" y="868101"/>
            <a:chExt cx="5244862" cy="6306281"/>
          </a:xfrm>
        </p:grpSpPr>
        <p:pic>
          <p:nvPicPr>
            <p:cNvPr id="31" name="Picture 2" descr="Bilderesultat for sort bilderamm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943" y="868101"/>
              <a:ext cx="5244862" cy="6306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461" y="1307940"/>
              <a:ext cx="4278168" cy="5144946"/>
            </a:xfrm>
            <a:prstGeom prst="rect">
              <a:avLst/>
            </a:prstGeom>
          </p:spPr>
        </p:pic>
      </p:grpSp>
      <p:grpSp>
        <p:nvGrpSpPr>
          <p:cNvPr id="33" name="Gruppe 32"/>
          <p:cNvGrpSpPr>
            <a:grpSpLocks noChangeAspect="1"/>
          </p:cNvGrpSpPr>
          <p:nvPr/>
        </p:nvGrpSpPr>
        <p:grpSpPr>
          <a:xfrm>
            <a:off x="8942474" y="4872750"/>
            <a:ext cx="2401382" cy="1815392"/>
            <a:chOff x="1602410" y="1302883"/>
            <a:chExt cx="7218106" cy="5456732"/>
          </a:xfrm>
        </p:grpSpPr>
        <p:pic>
          <p:nvPicPr>
            <p:cNvPr id="34" name="Picture 2" descr="fra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410" y="1302883"/>
              <a:ext cx="7218106" cy="5456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incent van Gogh - The Ox Cart (1884): 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4828" y="1559593"/>
              <a:ext cx="6563115" cy="4887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pe 35"/>
          <p:cNvGrpSpPr>
            <a:grpSpLocks noChangeAspect="1"/>
          </p:cNvGrpSpPr>
          <p:nvPr/>
        </p:nvGrpSpPr>
        <p:grpSpPr>
          <a:xfrm>
            <a:off x="5652748" y="264854"/>
            <a:ext cx="2351698" cy="1938110"/>
            <a:chOff x="2887623" y="916516"/>
            <a:chExt cx="6992357" cy="5762625"/>
          </a:xfrm>
        </p:grpSpPr>
        <p:pic>
          <p:nvPicPr>
            <p:cNvPr id="38" name="Picture 2" descr="Bilderesultat for sort bilderamme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623" y="916516"/>
              <a:ext cx="6992357" cy="576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http://www.stmoroky.com/reviews/gallery/pictures/tuileries_manet.1862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1461" y="1310515"/>
              <a:ext cx="6143622" cy="4959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uppe 39"/>
          <p:cNvGrpSpPr>
            <a:grpSpLocks noChangeAspect="1"/>
          </p:cNvGrpSpPr>
          <p:nvPr/>
        </p:nvGrpSpPr>
        <p:grpSpPr>
          <a:xfrm>
            <a:off x="2993544" y="359544"/>
            <a:ext cx="2461945" cy="1656291"/>
            <a:chOff x="1996069" y="-2028407"/>
            <a:chExt cx="6377954" cy="4280953"/>
          </a:xfrm>
        </p:grpSpPr>
        <p:pic>
          <p:nvPicPr>
            <p:cNvPr id="41" name="Picture 4" descr="http://fcit.usf.edu/florida/maps/pages/10600/f10621/i/f10621-09m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6069" y="-2028407"/>
              <a:ext cx="6377954" cy="428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File:MANET - Música en las Tullerías (National Gallery, Londres, 1862)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173" y="-1653079"/>
              <a:ext cx="5612099" cy="3563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uppe 42"/>
          <p:cNvGrpSpPr>
            <a:grpSpLocks noChangeAspect="1"/>
          </p:cNvGrpSpPr>
          <p:nvPr/>
        </p:nvGrpSpPr>
        <p:grpSpPr>
          <a:xfrm>
            <a:off x="5520567" y="2487461"/>
            <a:ext cx="2516340" cy="1627587"/>
            <a:chOff x="1513112" y="32644"/>
            <a:chExt cx="9154886" cy="5921447"/>
          </a:xfrm>
        </p:grpSpPr>
        <p:pic>
          <p:nvPicPr>
            <p:cNvPr id="44" name="Picture 2" descr="http://4.bp.blogspot.com/-FHpIMZxMpTs/VISm-qht5dI/AAAAAAAABbo/8YPV2Wq8aPc/s1600/chernomor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0200" y="378074"/>
              <a:ext cx="8297599" cy="5466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Bilderesultat for sort bilderamme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112" y="32644"/>
              <a:ext cx="9154886" cy="5921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uppe 45"/>
          <p:cNvGrpSpPr>
            <a:grpSpLocks noChangeAspect="1"/>
          </p:cNvGrpSpPr>
          <p:nvPr/>
        </p:nvGrpSpPr>
        <p:grpSpPr>
          <a:xfrm>
            <a:off x="3141775" y="4299328"/>
            <a:ext cx="1632310" cy="2267559"/>
            <a:chOff x="3606800" y="3206"/>
            <a:chExt cx="4929876" cy="6848445"/>
          </a:xfrm>
        </p:grpSpPr>
        <p:pic>
          <p:nvPicPr>
            <p:cNvPr id="47" name="Picture 4" descr="Bilderesultat for bilderamme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800" y="3206"/>
              <a:ext cx="4929876" cy="6848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Bilde 47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493058" y="982586"/>
              <a:ext cx="3215841" cy="483322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64062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/>
          <p:cNvGrpSpPr/>
          <p:nvPr/>
        </p:nvGrpSpPr>
        <p:grpSpPr>
          <a:xfrm>
            <a:off x="-748690" y="-786370"/>
            <a:ext cx="13094284" cy="8092268"/>
            <a:chOff x="-748690" y="-786370"/>
            <a:chExt cx="13094284" cy="8092268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310" y="3309257"/>
              <a:ext cx="5563544" cy="3749857"/>
            </a:xfrm>
            <a:prstGeom prst="rect">
              <a:avLst/>
            </a:prstGeom>
          </p:spPr>
        </p:pic>
        <p:grpSp>
          <p:nvGrpSpPr>
            <p:cNvPr id="12" name="Gruppe 11"/>
            <p:cNvGrpSpPr>
              <a:grpSpLocks noChangeAspect="1"/>
            </p:cNvGrpSpPr>
            <p:nvPr/>
          </p:nvGrpSpPr>
          <p:grpSpPr>
            <a:xfrm flipH="1">
              <a:off x="6954348" y="-533618"/>
              <a:ext cx="2628986" cy="3135221"/>
              <a:chOff x="8861134" y="1208840"/>
              <a:chExt cx="4717908" cy="5626384"/>
            </a:xfrm>
          </p:grpSpPr>
          <p:pic>
            <p:nvPicPr>
              <p:cNvPr id="32" name="Picture 2" descr="Bilderesultat for sort bilderamm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8406896" y="1663078"/>
                <a:ext cx="5626384" cy="471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3129" y="1551007"/>
                <a:ext cx="3989463" cy="4916475"/>
              </a:xfrm>
              <a:prstGeom prst="rect">
                <a:avLst/>
              </a:prstGeom>
            </p:spPr>
          </p:pic>
        </p:grpSp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04890">
              <a:off x="-748690" y="43923"/>
              <a:ext cx="4196733" cy="3186077"/>
            </a:xfrm>
            <a:prstGeom prst="rect">
              <a:avLst/>
            </a:prstGeom>
          </p:spPr>
        </p:pic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5591" y="-328115"/>
              <a:ext cx="3554793" cy="5246914"/>
            </a:xfrm>
            <a:prstGeom prst="rect">
              <a:avLst/>
            </a:prstGeom>
          </p:spPr>
        </p:pic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4975">
              <a:off x="4989529" y="4185857"/>
              <a:ext cx="2684015" cy="3066415"/>
            </a:xfrm>
            <a:prstGeom prst="rect">
              <a:avLst/>
            </a:prstGeom>
          </p:spPr>
        </p:pic>
        <p:grpSp>
          <p:nvGrpSpPr>
            <p:cNvPr id="16" name="Gruppe 15"/>
            <p:cNvGrpSpPr>
              <a:grpSpLocks noChangeAspect="1"/>
            </p:cNvGrpSpPr>
            <p:nvPr/>
          </p:nvGrpSpPr>
          <p:grpSpPr>
            <a:xfrm>
              <a:off x="7055028" y="2373086"/>
              <a:ext cx="3488454" cy="4614489"/>
              <a:chOff x="2525486" y="-1"/>
              <a:chExt cx="6807200" cy="7605487"/>
            </a:xfrm>
          </p:grpSpPr>
          <p:pic>
            <p:nvPicPr>
              <p:cNvPr id="30" name="Picture 2" descr="Pictures at a gallery/schilderijententoonstelling Moessorski: 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5484" y="704703"/>
                <a:ext cx="4297589" cy="5882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Bilderesultat for frame transparent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5486" y="-1"/>
                <a:ext cx="6807200" cy="7605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uppe 16"/>
            <p:cNvGrpSpPr>
              <a:grpSpLocks noChangeAspect="1"/>
            </p:cNvGrpSpPr>
            <p:nvPr/>
          </p:nvGrpSpPr>
          <p:grpSpPr>
            <a:xfrm rot="1577910">
              <a:off x="1627594" y="-786370"/>
              <a:ext cx="5063363" cy="3930167"/>
              <a:chOff x="2481942" y="547306"/>
              <a:chExt cx="8871857" cy="6924514"/>
            </a:xfrm>
          </p:grpSpPr>
          <p:pic>
            <p:nvPicPr>
              <p:cNvPr id="27" name="Picture 2" descr="Bilderesultat for sort bilderamme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942" y="547306"/>
                <a:ext cx="8871857" cy="69245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ktangel 27"/>
              <p:cNvSpPr/>
              <p:nvPr/>
            </p:nvSpPr>
            <p:spPr>
              <a:xfrm>
                <a:off x="2728686" y="754743"/>
                <a:ext cx="8418285" cy="641531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pic>
            <p:nvPicPr>
              <p:cNvPr id="29" name="Picture 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971" y="1101437"/>
                <a:ext cx="7736115" cy="5792743"/>
              </a:xfrm>
              <a:prstGeom prst="rect">
                <a:avLst/>
              </a:prstGeom>
            </p:spPr>
          </p:pic>
        </p:grpSp>
        <p:grpSp>
          <p:nvGrpSpPr>
            <p:cNvPr id="18" name="Gruppe 17"/>
            <p:cNvGrpSpPr>
              <a:grpSpLocks noChangeAspect="1"/>
            </p:cNvGrpSpPr>
            <p:nvPr/>
          </p:nvGrpSpPr>
          <p:grpSpPr>
            <a:xfrm rot="640798" flipH="1">
              <a:off x="9449617" y="3852276"/>
              <a:ext cx="2895977" cy="3453622"/>
              <a:chOff x="3650591" y="1206915"/>
              <a:chExt cx="4717908" cy="5626384"/>
            </a:xfrm>
          </p:grpSpPr>
          <p:pic>
            <p:nvPicPr>
              <p:cNvPr id="25" name="Picture 2" descr="Bilderesultat for sort bilderamm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196353" y="1661153"/>
                <a:ext cx="5626384" cy="4717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7988" y="1551007"/>
                <a:ext cx="3952781" cy="4916475"/>
              </a:xfrm>
              <a:prstGeom prst="rect">
                <a:avLst/>
              </a:prstGeom>
            </p:spPr>
          </p:pic>
        </p:grpSp>
        <p:grpSp>
          <p:nvGrpSpPr>
            <p:cNvPr id="19" name="Gruppe 18"/>
            <p:cNvGrpSpPr>
              <a:grpSpLocks noChangeAspect="1"/>
            </p:cNvGrpSpPr>
            <p:nvPr/>
          </p:nvGrpSpPr>
          <p:grpSpPr>
            <a:xfrm>
              <a:off x="1451308" y="1178713"/>
              <a:ext cx="2526174" cy="3037403"/>
              <a:chOff x="3713943" y="868101"/>
              <a:chExt cx="5244862" cy="6306281"/>
            </a:xfrm>
          </p:grpSpPr>
          <p:pic>
            <p:nvPicPr>
              <p:cNvPr id="23" name="Picture 2" descr="Bilderesultat for sort bilderamme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3943" y="868101"/>
                <a:ext cx="5244862" cy="6306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461" y="1307940"/>
                <a:ext cx="4278168" cy="5144946"/>
              </a:xfrm>
              <a:prstGeom prst="rect">
                <a:avLst/>
              </a:prstGeom>
            </p:spPr>
          </p:pic>
        </p:grpSp>
        <p:grpSp>
          <p:nvGrpSpPr>
            <p:cNvPr id="20" name="Gruppe 19"/>
            <p:cNvGrpSpPr>
              <a:grpSpLocks noChangeAspect="1"/>
            </p:cNvGrpSpPr>
            <p:nvPr/>
          </p:nvGrpSpPr>
          <p:grpSpPr>
            <a:xfrm>
              <a:off x="4162018" y="114817"/>
              <a:ext cx="3787935" cy="5010640"/>
              <a:chOff x="3422182" y="116113"/>
              <a:chExt cx="5025131" cy="6647188"/>
            </a:xfrm>
          </p:grpSpPr>
          <p:pic>
            <p:nvPicPr>
              <p:cNvPr id="21" name="Picture 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5938" y="381521"/>
                <a:ext cx="4546685" cy="6156822"/>
              </a:xfrm>
              <a:prstGeom prst="rect">
                <a:avLst/>
              </a:prstGeom>
            </p:spPr>
          </p:pic>
          <p:pic>
            <p:nvPicPr>
              <p:cNvPr id="22" name="Picture 2" descr="frame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611154" y="927141"/>
                <a:ext cx="6647188" cy="50251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FFFFFF">
              <a:alpha val="69804"/>
            </a:srgbClr>
          </a:solidFill>
        </p:spPr>
        <p:txBody>
          <a:bodyPr>
            <a:noAutofit/>
          </a:bodyPr>
          <a:lstStyle/>
          <a:p>
            <a:r>
              <a:rPr lang="nb-NO" sz="4800" b="1" i="1" dirty="0" smtClean="0"/>
              <a:t>Takk for besøket!</a:t>
            </a:r>
            <a:r>
              <a:rPr lang="nb-NO" sz="4000" b="1" i="1" dirty="0"/>
              <a:t/>
            </a:r>
            <a:br>
              <a:rPr lang="nb-NO" sz="4000" b="1" i="1" dirty="0"/>
            </a:br>
            <a:r>
              <a:rPr lang="nb-NO" sz="2800" b="1" i="1" dirty="0" smtClean="0"/>
              <a:t/>
            </a:r>
            <a:br>
              <a:rPr lang="nb-NO" sz="2800" b="1" i="1" dirty="0" smtClean="0"/>
            </a:br>
            <a:r>
              <a:rPr lang="nb-NO" sz="2800" b="1" i="1" dirty="0" smtClean="0"/>
              <a:t>Velkommen til våre julekonserter</a:t>
            </a:r>
            <a:br>
              <a:rPr lang="nb-NO" sz="2800" b="1" i="1" dirty="0" smtClean="0"/>
            </a:br>
            <a:r>
              <a:rPr lang="nb-NO" sz="2800" b="1" i="1" dirty="0" smtClean="0"/>
              <a:t>11. desember</a:t>
            </a:r>
            <a:r>
              <a:rPr lang="nb-NO" sz="2800" b="1" i="1" dirty="0"/>
              <a:t/>
            </a:r>
            <a:br>
              <a:rPr lang="nb-NO" sz="2800" b="1" i="1" dirty="0"/>
            </a:br>
            <a:r>
              <a:rPr lang="nb-NO" sz="2800" b="1" i="1" dirty="0" err="1" smtClean="0"/>
              <a:t>kl</a:t>
            </a:r>
            <a:r>
              <a:rPr lang="nb-NO" sz="2800" b="1" i="1" dirty="0" smtClean="0"/>
              <a:t> 15:00 på Rud VGS sammen med Grav Skolekorps</a:t>
            </a:r>
            <a:br>
              <a:rPr lang="nb-NO" sz="2800" b="1" i="1" dirty="0" smtClean="0"/>
            </a:br>
            <a:r>
              <a:rPr lang="nb-NO" sz="2800" b="1" i="1" dirty="0" err="1" smtClean="0"/>
              <a:t>kl</a:t>
            </a:r>
            <a:r>
              <a:rPr lang="nb-NO" sz="2800" b="1" i="1" dirty="0" smtClean="0"/>
              <a:t> 18:00 i Jar kirke sammen med Smågardistene</a:t>
            </a:r>
            <a:br>
              <a:rPr lang="nb-NO" sz="2800" b="1" i="1" dirty="0" smtClean="0"/>
            </a:br>
            <a:r>
              <a:rPr lang="nb-NO" sz="2800" b="1" i="1" dirty="0"/>
              <a:t/>
            </a:r>
            <a:br>
              <a:rPr lang="nb-NO" sz="2800" b="1" i="1" dirty="0"/>
            </a:br>
            <a:r>
              <a:rPr lang="nb-NO" sz="2800" b="1" i="1" dirty="0" smtClean="0"/>
              <a:t/>
            </a:r>
            <a:br>
              <a:rPr lang="nb-NO" sz="2800" b="1" i="1" dirty="0" smtClean="0"/>
            </a:br>
            <a:r>
              <a:rPr lang="nb-NO" sz="2800" b="1" i="1" dirty="0"/>
              <a:t/>
            </a:r>
            <a:br>
              <a:rPr lang="nb-NO" sz="2800" b="1" i="1" dirty="0"/>
            </a:br>
            <a:r>
              <a:rPr lang="nb-NO" sz="2800" b="1" i="1" dirty="0"/>
              <a:t>Besøk gjerne våre web-sider på www.sjo.no</a:t>
            </a:r>
            <a:br>
              <a:rPr lang="nb-NO" sz="2800" b="1" i="1" dirty="0"/>
            </a:br>
            <a:r>
              <a:rPr lang="nb-NO" sz="2800" b="1" i="1" dirty="0"/>
              <a:t>eller finn oss på </a:t>
            </a:r>
            <a:r>
              <a:rPr lang="nb-NO" sz="2800" b="1" i="1" dirty="0" err="1"/>
              <a:t>facebook</a:t>
            </a:r>
            <a:r>
              <a:rPr lang="nb-NO" sz="2800" b="1" i="1" dirty="0"/>
              <a:t> https://www.facebook.com/stabekkjanitsjarorkester</a:t>
            </a:r>
            <a:r>
              <a:rPr lang="nb-NO" sz="2800" b="1" i="1" dirty="0" smtClean="0"/>
              <a:t>/</a:t>
            </a:r>
            <a:br>
              <a:rPr lang="nb-NO" sz="2800" b="1" i="1" dirty="0" smtClean="0"/>
            </a:br>
            <a:r>
              <a:rPr lang="nb-NO" sz="2800" b="1" i="1" dirty="0"/>
              <a:t/>
            </a:r>
            <a:br>
              <a:rPr lang="nb-NO" sz="2800" b="1" i="1" dirty="0"/>
            </a:br>
            <a:r>
              <a:rPr lang="nb-NO" sz="2800" b="1" i="1" dirty="0"/>
              <a:t/>
            </a:r>
            <a:br>
              <a:rPr lang="nb-NO" sz="2800" b="1" i="1" dirty="0"/>
            </a:br>
            <a:endParaRPr lang="nb-NO" sz="2800" b="1" i="1" dirty="0"/>
          </a:p>
        </p:txBody>
      </p:sp>
      <p:grpSp>
        <p:nvGrpSpPr>
          <p:cNvPr id="6" name="Gruppe 5"/>
          <p:cNvGrpSpPr/>
          <p:nvPr/>
        </p:nvGrpSpPr>
        <p:grpSpPr>
          <a:xfrm>
            <a:off x="10940142" y="152399"/>
            <a:ext cx="1072242" cy="990601"/>
            <a:chOff x="4931228" y="1295400"/>
            <a:chExt cx="1872343" cy="1915886"/>
          </a:xfrm>
        </p:grpSpPr>
        <p:sp>
          <p:nvSpPr>
            <p:cNvPr id="5" name="Avrundet rektangel 4"/>
            <p:cNvSpPr/>
            <p:nvPr/>
          </p:nvSpPr>
          <p:spPr>
            <a:xfrm>
              <a:off x="4931228" y="1295400"/>
              <a:ext cx="1872343" cy="1915886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3" name="Bilde 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04151" y="1511866"/>
              <a:ext cx="1526495" cy="152649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</p:pic>
      </p:grpSp>
      <p:grpSp>
        <p:nvGrpSpPr>
          <p:cNvPr id="7" name="Gruppe 6"/>
          <p:cNvGrpSpPr/>
          <p:nvPr/>
        </p:nvGrpSpPr>
        <p:grpSpPr>
          <a:xfrm>
            <a:off x="179616" y="163655"/>
            <a:ext cx="1072242" cy="990601"/>
            <a:chOff x="4931228" y="1295400"/>
            <a:chExt cx="1872343" cy="1915886"/>
          </a:xfrm>
        </p:grpSpPr>
        <p:sp>
          <p:nvSpPr>
            <p:cNvPr id="8" name="Avrundet rektangel 7"/>
            <p:cNvSpPr/>
            <p:nvPr/>
          </p:nvSpPr>
          <p:spPr>
            <a:xfrm>
              <a:off x="4931228" y="1295400"/>
              <a:ext cx="1872343" cy="1915886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04151" y="1511866"/>
              <a:ext cx="1526495" cy="152649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023580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5" y="148288"/>
            <a:ext cx="8507953" cy="6459069"/>
          </a:xfrm>
        </p:spPr>
      </p:pic>
      <p:sp>
        <p:nvSpPr>
          <p:cNvPr id="3" name="TekstSylinder 2"/>
          <p:cNvSpPr txBox="1"/>
          <p:nvPr/>
        </p:nvSpPr>
        <p:spPr>
          <a:xfrm>
            <a:off x="9078098" y="301359"/>
            <a:ext cx="3113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1. sats</a:t>
            </a:r>
          </a:p>
          <a:p>
            <a:r>
              <a:rPr lang="es-ES" sz="2400" b="1" dirty="0" smtClean="0"/>
              <a:t>El </a:t>
            </a:r>
            <a:r>
              <a:rPr lang="es-ES" sz="2400" b="1" dirty="0"/>
              <a:t>Crit del Palleter</a:t>
            </a:r>
            <a:r>
              <a:rPr lang="es-ES" dirty="0"/>
              <a:t/>
            </a:r>
            <a:br>
              <a:rPr lang="es-ES" dirty="0"/>
            </a:br>
            <a:r>
              <a:rPr lang="es-ES" i="1" dirty="0" smtClean="0"/>
              <a:t>Palleterens </a:t>
            </a:r>
            <a:r>
              <a:rPr lang="es-ES" i="1" dirty="0"/>
              <a:t>utrop, en scene fra slaget </a:t>
            </a:r>
            <a:r>
              <a:rPr lang="es-ES" i="1" dirty="0" smtClean="0"/>
              <a:t>om Valencia </a:t>
            </a:r>
            <a:r>
              <a:rPr lang="es-ES" i="1" dirty="0"/>
              <a:t>i 1808.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316442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40000">
        <p:pull/>
      </p:transition>
    </mc:Choice>
    <mc:Fallback xmlns="">
      <p:transition spd="slow" advClick="0" advTm="240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17" y="106651"/>
            <a:ext cx="8921579" cy="66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47" y="0"/>
            <a:ext cx="4646306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8684741" y="276645"/>
            <a:ext cx="327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2. sats</a:t>
            </a:r>
          </a:p>
          <a:p>
            <a:r>
              <a:rPr lang="nb-NO" sz="2400" b="1" dirty="0" err="1"/>
              <a:t>Pescadores</a:t>
            </a:r>
            <a:r>
              <a:rPr lang="nb-NO" sz="2400" b="1" dirty="0"/>
              <a:t> </a:t>
            </a:r>
            <a:r>
              <a:rPr lang="nb-NO" sz="2400" b="1" dirty="0" err="1" smtClean="0"/>
              <a:t>Valencianas</a:t>
            </a:r>
            <a:r>
              <a:rPr lang="es-ES" dirty="0"/>
              <a:t/>
            </a:r>
            <a:br>
              <a:rPr lang="es-ES" dirty="0"/>
            </a:br>
            <a:r>
              <a:rPr lang="es-ES" i="1" dirty="0" smtClean="0"/>
              <a:t>Valenicianske fiskekoner; om kvinnene i Valencia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144713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0">
        <p:push dir="u"/>
      </p:transition>
    </mc:Choice>
    <mc:Fallback xmlns="">
      <p:transition spd="slow" advClick="0" advTm="9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18100"/>
            <a:ext cx="9096375" cy="68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0">
        <p:fade/>
      </p:transition>
    </mc:Choice>
    <mc:Fallback xmlns="">
      <p:transition spd="slow" advClick="0" advTm="5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47" y="0"/>
            <a:ext cx="4646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9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0000">
        <p:fad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36" y="0"/>
            <a:ext cx="9485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1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397</Words>
  <Application>Microsoft Office PowerPoint</Application>
  <PresentationFormat>Widescreen</PresentationFormat>
  <Paragraphs>132</Paragraphs>
  <Slides>35</Slides>
  <Notes>16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35</vt:i4>
      </vt:variant>
    </vt:vector>
  </HeadingPairs>
  <TitlesOfParts>
    <vt:vector size="42" baseType="lpstr">
      <vt:lpstr>Aharoni</vt:lpstr>
      <vt:lpstr>Andalus</vt:lpstr>
      <vt:lpstr>Arial</vt:lpstr>
      <vt:lpstr>Bradley Hand ITC</vt:lpstr>
      <vt:lpstr>Calibri</vt:lpstr>
      <vt:lpstr>Calibri Light</vt:lpstr>
      <vt:lpstr>Office Theme</vt:lpstr>
      <vt:lpstr>Velkommen til konsert med Stabekk Janitsjarorkester  Musikalske bilder iørefallende musikk inspirert av iøynefallende billedkunst  Ferrero: Homenaje a Joaquín Sorolla Musorgskij: Bilder fra en Utstilling  Kveldens dirigent: Jan-Erik Hybertsen  Medvirkende: kunsthistoriker Bjarne Våga  Konserten er støttet av Bærum Kommune </vt:lpstr>
      <vt:lpstr>PowerPoint-presentasjon</vt:lpstr>
      <vt:lpstr>Homenaje a Joaquín Sorolla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Картинки с выставки – Воспоминание о Викторе Гартмане  Bilder fra en utstilling – En erindring om Viktor Hartmann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Takk for besøket!  Velkommen til våre julekonserter 11. desember kl 15:00 på Rud VGS sammen med Grav Skolekorps kl 18:00 i Jar kirke sammen med Smågardistene    Besøk gjerne våre web-sider på www.sjo.no eller finn oss på facebook https://www.facebook.com/stabekkjanitsjarorkester/   </vt:lpstr>
    </vt:vector>
  </TitlesOfParts>
  <Company>Kongsberg Defence &amp; Aerospace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Bakgrunn til konsert Musikalske bilder</dc:title>
  <dc:creator>Skjevling, Hilde</dc:creator>
  <cp:lastModifiedBy>Bjørn Widding</cp:lastModifiedBy>
  <cp:revision>144</cp:revision>
  <dcterms:created xsi:type="dcterms:W3CDTF">2016-10-31T09:56:38Z</dcterms:created>
  <dcterms:modified xsi:type="dcterms:W3CDTF">2016-11-06T10:34:35Z</dcterms:modified>
</cp:coreProperties>
</file>